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olors1.xml" ContentType="application/vnd.ms-office.chartcolorstyle+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charts/style1.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67" r:id="rId3"/>
    <p:sldId id="300" r:id="rId4"/>
    <p:sldId id="301" r:id="rId5"/>
    <p:sldId id="303" r:id="rId6"/>
    <p:sldId id="304" r:id="rId7"/>
    <p:sldId id="305" r:id="rId8"/>
    <p:sldId id="306" r:id="rId9"/>
    <p:sldId id="279" r:id="rId10"/>
    <p:sldId id="307" r:id="rId11"/>
    <p:sldId id="308" r:id="rId12"/>
    <p:sldId id="309" r:id="rId13"/>
    <p:sldId id="310" r:id="rId14"/>
    <p:sldId id="311" r:id="rId15"/>
    <p:sldId id="317" r:id="rId16"/>
    <p:sldId id="314" r:id="rId17"/>
    <p:sldId id="318" r:id="rId18"/>
    <p:sldId id="319" r:id="rId19"/>
    <p:sldId id="313" r:id="rId20"/>
    <p:sldId id="320" r:id="rId21"/>
    <p:sldId id="321" r:id="rId22"/>
    <p:sldId id="294" r:id="rId23"/>
    <p:sldId id="316" r:id="rId2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4" d="100"/>
          <a:sy n="64" d="100"/>
        </p:scale>
        <p:origin x="-78" y="-192"/>
      </p:cViewPr>
      <p:guideLst>
        <p:guide orient="horz" pos="2160"/>
        <p:guide pos="2880"/>
      </p:guideLst>
    </p:cSldViewPr>
  </p:slideViewPr>
  <p:notesTextViewPr>
    <p:cViewPr>
      <p:scale>
        <a:sx n="1" d="1"/>
        <a:sy n="1" d="1"/>
      </p:scale>
      <p:origin x="0" y="0"/>
    </p:cViewPr>
  </p:notesTextViewPr>
  <p:sorterViewPr>
    <p:cViewPr>
      <p:scale>
        <a:sx n="100" d="100"/>
        <a:sy n="100" d="100"/>
      </p:scale>
      <p:origin x="0" y="-364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C:\Users\Sandra\Downloads\educ_uoe_fine06.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ca-ES"/>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ES" sz="1200" b="1" i="0" u="none" strike="noStrike" kern="1200" cap="none" spc="0" baseline="0" dirty="0" err="1">
                <a:solidFill>
                  <a:srgbClr val="000000"/>
                </a:solidFill>
                <a:uFillTx/>
                <a:latin typeface="Calibri"/>
                <a:ea typeface="+mn-ea"/>
                <a:cs typeface="+mn-cs"/>
              </a:rPr>
              <a:t>Despesa</a:t>
            </a:r>
            <a:r>
              <a:rPr lang="es-ES" sz="1200" b="1" i="0" u="none" strike="noStrike" kern="1200" cap="none" spc="0" baseline="0" dirty="0">
                <a:solidFill>
                  <a:srgbClr val="000000"/>
                </a:solidFill>
                <a:uFillTx/>
                <a:latin typeface="Calibri"/>
                <a:ea typeface="+mn-ea"/>
                <a:cs typeface="+mn-cs"/>
              </a:rPr>
              <a:t> pública </a:t>
            </a:r>
            <a:r>
              <a:rPr lang="es-ES" sz="1200" b="1" i="0" u="none" strike="noStrike" kern="1200" cap="none" spc="0" baseline="0" dirty="0" smtClean="0">
                <a:solidFill>
                  <a:srgbClr val="000000"/>
                </a:solidFill>
                <a:uFillTx/>
                <a:latin typeface="Calibri"/>
                <a:ea typeface="+mn-ea"/>
                <a:cs typeface="+mn-cs"/>
              </a:rPr>
              <a:t>total en </a:t>
            </a:r>
            <a:r>
              <a:rPr lang="es-ES" sz="1200" b="1" i="0" u="none" strike="noStrike" kern="1200" cap="none" spc="0" baseline="0" dirty="0" err="1">
                <a:solidFill>
                  <a:srgbClr val="000000"/>
                </a:solidFill>
                <a:uFillTx/>
                <a:latin typeface="Calibri"/>
                <a:ea typeface="+mn-ea"/>
                <a:cs typeface="+mn-cs"/>
              </a:rPr>
              <a:t>educació</a:t>
            </a:r>
            <a:r>
              <a:rPr lang="es-ES" sz="1200" b="1" i="0" u="none" strike="noStrike" kern="1200" cap="none" spc="0" baseline="0" dirty="0">
                <a:solidFill>
                  <a:srgbClr val="000000"/>
                </a:solidFill>
                <a:uFillTx/>
                <a:latin typeface="Calibri"/>
                <a:ea typeface="+mn-ea"/>
                <a:cs typeface="+mn-cs"/>
              </a:rPr>
              <a:t> </a:t>
            </a:r>
            <a:r>
              <a:rPr lang="es-ES" sz="1200" b="1" i="0" u="none" strike="noStrike" kern="1200" cap="none" spc="0" baseline="0" dirty="0" err="1">
                <a:solidFill>
                  <a:srgbClr val="000000"/>
                </a:solidFill>
                <a:uFillTx/>
                <a:latin typeface="Calibri"/>
                <a:ea typeface="+mn-ea"/>
                <a:cs typeface="+mn-cs"/>
              </a:rPr>
              <a:t>primària</a:t>
            </a:r>
            <a:r>
              <a:rPr lang="es-ES" sz="1200" b="1" i="0" u="none" strike="noStrike" kern="1200" cap="none" spc="0" baseline="0" dirty="0">
                <a:solidFill>
                  <a:srgbClr val="000000"/>
                </a:solidFill>
                <a:uFillTx/>
                <a:latin typeface="Calibri"/>
                <a:ea typeface="+mn-ea"/>
                <a:cs typeface="+mn-cs"/>
              </a:rPr>
              <a:t> i </a:t>
            </a:r>
            <a:r>
              <a:rPr lang="es-ES" sz="1200" b="1" i="0" u="none" strike="noStrike" kern="1200" cap="none" spc="0" baseline="0" dirty="0" err="1">
                <a:solidFill>
                  <a:srgbClr val="000000"/>
                </a:solidFill>
                <a:uFillTx/>
                <a:latin typeface="Calibri"/>
                <a:ea typeface="+mn-ea"/>
                <a:cs typeface="+mn-cs"/>
              </a:rPr>
              <a:t>secundària</a:t>
            </a:r>
            <a:r>
              <a:rPr lang="es-ES" sz="1200" b="1" i="0" u="none" strike="noStrike" kern="1200" cap="none" spc="0" baseline="0" dirty="0">
                <a:solidFill>
                  <a:srgbClr val="000000"/>
                </a:solidFill>
                <a:uFillTx/>
                <a:latin typeface="Calibri"/>
                <a:ea typeface="+mn-ea"/>
                <a:cs typeface="+mn-cs"/>
              </a:rPr>
              <a:t> </a:t>
            </a:r>
            <a:r>
              <a:rPr lang="es-ES" sz="1200" b="1" i="0" u="none" strike="noStrike" kern="1200" cap="none" spc="0" baseline="0" dirty="0" err="1">
                <a:solidFill>
                  <a:srgbClr val="000000"/>
                </a:solidFill>
                <a:uFillTx/>
                <a:latin typeface="Calibri"/>
                <a:ea typeface="+mn-ea"/>
                <a:cs typeface="+mn-cs"/>
              </a:rPr>
              <a:t>com</a:t>
            </a:r>
            <a:r>
              <a:rPr lang="es-ES" sz="1200" b="1" i="0" u="none" strike="noStrike" kern="1200" cap="none" spc="0" baseline="0" dirty="0">
                <a:solidFill>
                  <a:srgbClr val="000000"/>
                </a:solidFill>
                <a:uFillTx/>
                <a:latin typeface="Calibri"/>
                <a:ea typeface="+mn-ea"/>
                <a:cs typeface="+mn-cs"/>
              </a:rPr>
              <a:t> a </a:t>
            </a:r>
            <a:r>
              <a:rPr lang="es-ES" sz="1200" b="1" i="0" u="none" strike="noStrike" kern="1200" cap="none" spc="0" baseline="0" dirty="0" err="1">
                <a:solidFill>
                  <a:srgbClr val="000000"/>
                </a:solidFill>
                <a:uFillTx/>
                <a:latin typeface="Calibri"/>
                <a:ea typeface="+mn-ea"/>
                <a:cs typeface="+mn-cs"/>
              </a:rPr>
              <a:t>percentatge</a:t>
            </a:r>
            <a:r>
              <a:rPr lang="es-ES" sz="1200" b="1" i="0" u="none" strike="noStrike" kern="1200" cap="none" spc="0" baseline="0" dirty="0">
                <a:solidFill>
                  <a:srgbClr val="000000"/>
                </a:solidFill>
                <a:uFillTx/>
                <a:latin typeface="Calibri"/>
                <a:ea typeface="+mn-ea"/>
                <a:cs typeface="+mn-cs"/>
              </a:rPr>
              <a:t> del PIB. </a:t>
            </a:r>
          </a:p>
          <a:p>
            <a:pPr>
              <a:defRPr sz="1400" b="0" i="0" u="none" strike="noStrike" kern="1200" spc="0" baseline="0">
                <a:solidFill>
                  <a:schemeClr val="tx1">
                    <a:lumMod val="65000"/>
                    <a:lumOff val="35000"/>
                  </a:schemeClr>
                </a:solidFill>
                <a:latin typeface="+mn-lt"/>
                <a:ea typeface="+mn-ea"/>
                <a:cs typeface="+mn-cs"/>
              </a:defRPr>
            </a:pPr>
            <a:r>
              <a:rPr lang="es-ES" sz="1200" b="1" i="0" u="none" strike="noStrike" kern="1200" cap="none" spc="0" baseline="0" dirty="0">
                <a:solidFill>
                  <a:srgbClr val="000000"/>
                </a:solidFill>
                <a:uFillTx/>
                <a:latin typeface="Calibri"/>
                <a:ea typeface="+mn-ea"/>
                <a:cs typeface="+mn-cs"/>
              </a:rPr>
              <a:t>Unió Europea, 2013</a:t>
            </a:r>
          </a:p>
        </c:rich>
      </c:tx>
      <c:layout>
        <c:manualLayout>
          <c:xMode val="edge"/>
          <c:yMode val="edge"/>
          <c:x val="0.37471976781968419"/>
          <c:y val="2.7684964720744287E-2"/>
        </c:manualLayout>
      </c:layout>
      <c:spPr>
        <a:noFill/>
        <a:ln w="25400">
          <a:solidFill>
            <a:schemeClr val="accent1"/>
          </a:solidFill>
        </a:ln>
        <a:effectLst/>
      </c:spPr>
    </c:title>
    <c:plotArea>
      <c:layout/>
      <c:barChart>
        <c:barDir val="col"/>
        <c:grouping val="clustered"/>
        <c:ser>
          <c:idx val="0"/>
          <c:order val="0"/>
          <c:spPr>
            <a:solidFill>
              <a:schemeClr val="accent1"/>
            </a:solidFill>
            <a:ln>
              <a:noFill/>
            </a:ln>
            <a:effectLst/>
          </c:spPr>
          <c:cat>
            <c:strRef>
              <c:f>[educ_uoe_fine06.xls]Data!$A$11:$A$20,[educ_uoe_fine06.xls]Data!$A$22:$A$37</c:f>
              <c:strCache>
                <c:ptCount val="26"/>
                <c:pt idx="0">
                  <c:v>UE-28</c:v>
                </c:pt>
                <c:pt idx="1">
                  <c:v>Bèlgica</c:v>
                </c:pt>
                <c:pt idx="2">
                  <c:v>Bulgaria</c:v>
                </c:pt>
                <c:pt idx="3">
                  <c:v>Rep. Txeca</c:v>
                </c:pt>
                <c:pt idx="4">
                  <c:v>Dinamarca</c:v>
                </c:pt>
                <c:pt idx="5">
                  <c:v>Alemanya</c:v>
                </c:pt>
                <c:pt idx="6">
                  <c:v>Estonia </c:v>
                </c:pt>
                <c:pt idx="7">
                  <c:v>Irlanda </c:v>
                </c:pt>
                <c:pt idx="8">
                  <c:v>Espanya</c:v>
                </c:pt>
                <c:pt idx="9">
                  <c:v>França</c:v>
                </c:pt>
                <c:pt idx="10">
                  <c:v>Itàlia</c:v>
                </c:pt>
                <c:pt idx="11">
                  <c:v>Xipre </c:v>
                </c:pt>
                <c:pt idx="12">
                  <c:v>Letonia</c:v>
                </c:pt>
                <c:pt idx="13">
                  <c:v>Lituània</c:v>
                </c:pt>
                <c:pt idx="14">
                  <c:v>Luxemburg</c:v>
                </c:pt>
                <c:pt idx="15">
                  <c:v>Hongria</c:v>
                </c:pt>
                <c:pt idx="16">
                  <c:v>Malta</c:v>
                </c:pt>
                <c:pt idx="17">
                  <c:v>Països Baixos</c:v>
                </c:pt>
                <c:pt idx="18">
                  <c:v>Àustria</c:v>
                </c:pt>
                <c:pt idx="19">
                  <c:v>Polònia</c:v>
                </c:pt>
                <c:pt idx="20">
                  <c:v>Portugal</c:v>
                </c:pt>
                <c:pt idx="21">
                  <c:v>Romania</c:v>
                </c:pt>
                <c:pt idx="22">
                  <c:v>Eslovènia</c:v>
                </c:pt>
                <c:pt idx="23">
                  <c:v>Eslovàquia</c:v>
                </c:pt>
                <c:pt idx="24">
                  <c:v>Finlàndia</c:v>
                </c:pt>
                <c:pt idx="25">
                  <c:v>Suècia</c:v>
                </c:pt>
              </c:strCache>
            </c:strRef>
          </c:cat>
          <c:val>
            <c:numRef>
              <c:f>[educ_uoe_fine06.xls]Data!$C$11:$C$20,[educ_uoe_fine06.xls]Data!$C$22:$C$37</c:f>
              <c:numCache>
                <c:formatCode>#,##0.00</c:formatCode>
                <c:ptCount val="26"/>
                <c:pt idx="0">
                  <c:v>2.2400000000000002</c:v>
                </c:pt>
                <c:pt idx="1">
                  <c:v>2.5099999999999998</c:v>
                </c:pt>
                <c:pt idx="2">
                  <c:v>1.6700000000000004</c:v>
                </c:pt>
                <c:pt idx="3">
                  <c:v>1.7000000000000004</c:v>
                </c:pt>
                <c:pt idx="4">
                  <c:v>3.38</c:v>
                </c:pt>
                <c:pt idx="5">
                  <c:v>1.93</c:v>
                </c:pt>
                <c:pt idx="6">
                  <c:v>2.23</c:v>
                </c:pt>
                <c:pt idx="7">
                  <c:v>3.1</c:v>
                </c:pt>
                <c:pt idx="8">
                  <c:v>1.8900000000000001</c:v>
                </c:pt>
                <c:pt idx="9">
                  <c:v>2.44</c:v>
                </c:pt>
                <c:pt idx="10">
                  <c:v>1.7600000000000005</c:v>
                </c:pt>
                <c:pt idx="11">
                  <c:v>3.53</c:v>
                </c:pt>
                <c:pt idx="12">
                  <c:v>1.5</c:v>
                </c:pt>
                <c:pt idx="13">
                  <c:v>1.8900000000000001</c:v>
                </c:pt>
                <c:pt idx="14">
                  <c:v>2.0099999999999998</c:v>
                </c:pt>
                <c:pt idx="15">
                  <c:v>1.55</c:v>
                </c:pt>
                <c:pt idx="16">
                  <c:v>3.03</c:v>
                </c:pt>
                <c:pt idx="17">
                  <c:v>2.7600000000000002</c:v>
                </c:pt>
                <c:pt idx="18">
                  <c:v>2.21</c:v>
                </c:pt>
                <c:pt idx="19">
                  <c:v>2.319999999999999</c:v>
                </c:pt>
                <c:pt idx="20">
                  <c:v>2.88</c:v>
                </c:pt>
                <c:pt idx="21">
                  <c:v>1.04</c:v>
                </c:pt>
                <c:pt idx="22">
                  <c:v>2.3899999999999997</c:v>
                </c:pt>
                <c:pt idx="23">
                  <c:v>1.7500000000000004</c:v>
                </c:pt>
                <c:pt idx="24">
                  <c:v>2.5299999999999998</c:v>
                </c:pt>
                <c:pt idx="25">
                  <c:v>2.65</c:v>
                </c:pt>
              </c:numCache>
            </c:numRef>
          </c:val>
          <c:extLst xmlns:c16r2="http://schemas.microsoft.com/office/drawing/2015/06/chart">
            <c:ext xmlns:c16="http://schemas.microsoft.com/office/drawing/2014/chart" uri="{C3380CC4-5D6E-409C-BE32-E72D297353CC}">
              <c16:uniqueId val="{00000000-776F-47D7-8C89-0F36742431AA}"/>
            </c:ext>
          </c:extLst>
        </c:ser>
        <c:gapWidth val="219"/>
        <c:overlap val="-27"/>
        <c:axId val="68684032"/>
        <c:axId val="68685824"/>
      </c:barChart>
      <c:catAx>
        <c:axId val="68684032"/>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a-ES"/>
          </a:p>
        </c:txPr>
        <c:crossAx val="68685824"/>
        <c:crosses val="autoZero"/>
        <c:auto val="1"/>
        <c:lblAlgn val="ctr"/>
        <c:lblOffset val="100"/>
      </c:catAx>
      <c:valAx>
        <c:axId val="68685824"/>
        <c:scaling>
          <c:orientation val="minMax"/>
        </c:scaling>
        <c:axPos val="l"/>
        <c:majorGridlines>
          <c:spPr>
            <a:ln w="9525" cap="flat" cmpd="sng" algn="ctr">
              <a:solidFill>
                <a:schemeClr val="tx1">
                  <a:lumMod val="15000"/>
                  <a:lumOff val="85000"/>
                </a:schemeClr>
              </a:solidFill>
              <a:round/>
            </a:ln>
            <a:effectLst/>
          </c:spPr>
        </c:majorGridlines>
        <c:numFmt formatCode="#,##0.00" sourceLinked="1"/>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a-ES"/>
          </a:p>
        </c:txPr>
        <c:crossAx val="68684032"/>
        <c:crosses val="autoZero"/>
        <c:crossBetween val="between"/>
      </c:valAx>
      <c:spPr>
        <a:noFill/>
        <a:ln>
          <a:noFill/>
        </a:ln>
        <a:effectLst/>
      </c:spPr>
    </c:plotArea>
    <c:plotVisOnly val="1"/>
    <c:dispBlanksAs val="gap"/>
  </c:chart>
  <c:spPr>
    <a:noFill/>
    <a:ln>
      <a:noFill/>
    </a:ln>
    <a:effectLst/>
  </c:spPr>
  <c:txPr>
    <a:bodyPr/>
    <a:lstStyle/>
    <a:p>
      <a:pPr>
        <a:defRPr/>
      </a:pPr>
      <a:endParaRPr lang="ca-E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ca-ES"/>
  <c:chart>
    <c:autoTitleDeleted val="1"/>
    <c:plotArea>
      <c:layout>
        <c:manualLayout>
          <c:layoutTarget val="inner"/>
          <c:xMode val="edge"/>
          <c:yMode val="edge"/>
          <c:x val="3.562275688276989E-2"/>
          <c:y val="2.1333593183556144E-2"/>
          <c:w val="0.9387736220383992"/>
          <c:h val="0.63493218294556741"/>
        </c:manualLayout>
      </c:layout>
      <c:barChart>
        <c:barDir val="col"/>
        <c:grouping val="clustered"/>
        <c:ser>
          <c:idx val="0"/>
          <c:order val="0"/>
          <c:tx>
            <c:v>Hombres</c:v>
          </c:tx>
          <c:spPr>
            <a:solidFill>
              <a:srgbClr val="4F81BD"/>
            </a:solidFill>
            <a:ln>
              <a:noFill/>
            </a:ln>
          </c:spPr>
          <c:cat>
            <c:strLit>
              <c:ptCount val="32"/>
              <c:pt idx="0">
                <c:v>España</c:v>
              </c:pt>
              <c:pt idx="1">
                <c:v>Malta</c:v>
              </c:pt>
              <c:pt idx="2">
                <c:v>Islandia </c:v>
              </c:pt>
              <c:pt idx="3">
                <c:v>Rumanía</c:v>
              </c:pt>
              <c:pt idx="4">
                <c:v>Portugal</c:v>
              </c:pt>
              <c:pt idx="5">
                <c:v>Italia</c:v>
              </c:pt>
              <c:pt idx="6">
                <c:v>Bulgaria</c:v>
              </c:pt>
              <c:pt idx="7">
                <c:v>Reino Unido</c:v>
              </c:pt>
              <c:pt idx="8">
                <c:v>Noruega </c:v>
              </c:pt>
              <c:pt idx="9">
                <c:v>Estonia</c:v>
              </c:pt>
              <c:pt idx="10">
                <c:v>Hungría</c:v>
              </c:pt>
              <c:pt idx="11">
                <c:v>Unión Europea (28 países)</c:v>
              </c:pt>
              <c:pt idx="12">
                <c:v>Bélgica</c:v>
              </c:pt>
              <c:pt idx="13">
                <c:v>Alemania</c:v>
              </c:pt>
              <c:pt idx="14">
                <c:v>Finlandia</c:v>
              </c:pt>
              <c:pt idx="15">
                <c:v>Francia</c:v>
              </c:pt>
              <c:pt idx="16">
                <c:v>Grecia</c:v>
              </c:pt>
              <c:pt idx="17">
                <c:v>Países Bajos</c:v>
              </c:pt>
              <c:pt idx="18">
                <c:v>Letonia</c:v>
              </c:pt>
              <c:pt idx="19">
                <c:v>Dinamarca</c:v>
              </c:pt>
              <c:pt idx="20">
                <c:v>Austria</c:v>
              </c:pt>
              <c:pt idx="21">
                <c:v>Irlanda</c:v>
              </c:pt>
              <c:pt idx="22">
                <c:v>Chipre</c:v>
              </c:pt>
              <c:pt idx="23">
                <c:v>R. Eslovaca</c:v>
              </c:pt>
              <c:pt idx="24">
                <c:v>Suecia</c:v>
              </c:pt>
              <c:pt idx="25">
                <c:v>Luxemburgo</c:v>
              </c:pt>
              <c:pt idx="26">
                <c:v>Lituania</c:v>
              </c:pt>
              <c:pt idx="27">
                <c:v>R. Checa</c:v>
              </c:pt>
              <c:pt idx="28">
                <c:v>Polonia</c:v>
              </c:pt>
              <c:pt idx="29">
                <c:v>Suiza</c:v>
              </c:pt>
              <c:pt idx="30">
                <c:v>Eslovenia</c:v>
              </c:pt>
              <c:pt idx="31">
                <c:v>Croacia</c:v>
              </c:pt>
            </c:strLit>
          </c:cat>
          <c:val>
            <c:numLit>
              <c:formatCode>General</c:formatCode>
              <c:ptCount val="32"/>
              <c:pt idx="0">
                <c:v>25.6</c:v>
              </c:pt>
              <c:pt idx="1">
                <c:v>22.2</c:v>
              </c:pt>
              <c:pt idx="2">
                <c:v>24.3</c:v>
              </c:pt>
              <c:pt idx="3">
                <c:v>19.5</c:v>
              </c:pt>
              <c:pt idx="4">
                <c:v>20.7</c:v>
              </c:pt>
              <c:pt idx="5">
                <c:v>17.7</c:v>
              </c:pt>
              <c:pt idx="6">
                <c:v>12.8</c:v>
              </c:pt>
              <c:pt idx="7">
                <c:v>12.8</c:v>
              </c:pt>
              <c:pt idx="8">
                <c:v>12.9</c:v>
              </c:pt>
              <c:pt idx="9">
                <c:v>15.3</c:v>
              </c:pt>
              <c:pt idx="10">
                <c:v>12.5</c:v>
              </c:pt>
              <c:pt idx="11">
                <c:v>12.8</c:v>
              </c:pt>
              <c:pt idx="12">
                <c:v>11.8</c:v>
              </c:pt>
              <c:pt idx="13">
                <c:v>10</c:v>
              </c:pt>
              <c:pt idx="14">
                <c:v>11.9</c:v>
              </c:pt>
              <c:pt idx="15">
                <c:v>10.200000000000001</c:v>
              </c:pt>
              <c:pt idx="16">
                <c:v>11.5</c:v>
              </c:pt>
              <c:pt idx="17">
                <c:v>10.6</c:v>
              </c:pt>
              <c:pt idx="18">
                <c:v>11.7</c:v>
              </c:pt>
              <c:pt idx="19">
                <c:v>9.5</c:v>
              </c:pt>
              <c:pt idx="20">
                <c:v>7.6</c:v>
              </c:pt>
              <c:pt idx="21">
                <c:v>8</c:v>
              </c:pt>
              <c:pt idx="22">
                <c:v>11.2</c:v>
              </c:pt>
              <c:pt idx="23">
                <c:v>6.9</c:v>
              </c:pt>
              <c:pt idx="24">
                <c:v>7.3</c:v>
              </c:pt>
              <c:pt idx="25">
                <c:v>8.3000000000000007</c:v>
              </c:pt>
              <c:pt idx="26">
                <c:v>7</c:v>
              </c:pt>
              <c:pt idx="27">
                <c:v>5.8</c:v>
              </c:pt>
              <c:pt idx="28">
                <c:v>7.3</c:v>
              </c:pt>
              <c:pt idx="29">
                <c:v>5.5</c:v>
              </c:pt>
              <c:pt idx="30">
                <c:v>6</c:v>
              </c:pt>
              <c:pt idx="31">
                <c:v>3.1</c:v>
              </c:pt>
            </c:numLit>
          </c:val>
          <c:extLst xmlns:c16r2="http://schemas.microsoft.com/office/drawing/2015/06/chart">
            <c:ext xmlns:c16="http://schemas.microsoft.com/office/drawing/2014/chart" uri="{C3380CC4-5D6E-409C-BE32-E72D297353CC}">
              <c16:uniqueId val="{00000000-8219-4514-9D53-0242E3964F61}"/>
            </c:ext>
          </c:extLst>
        </c:ser>
        <c:ser>
          <c:idx val="1"/>
          <c:order val="1"/>
          <c:tx>
            <c:v>Mujeres</c:v>
          </c:tx>
          <c:spPr>
            <a:solidFill>
              <a:srgbClr val="C0504D"/>
            </a:solidFill>
            <a:ln>
              <a:noFill/>
            </a:ln>
          </c:spPr>
          <c:cat>
            <c:strLit>
              <c:ptCount val="32"/>
              <c:pt idx="0">
                <c:v>España</c:v>
              </c:pt>
              <c:pt idx="1">
                <c:v>Malta</c:v>
              </c:pt>
              <c:pt idx="2">
                <c:v>Islandia </c:v>
              </c:pt>
              <c:pt idx="3">
                <c:v>Rumanía</c:v>
              </c:pt>
              <c:pt idx="4">
                <c:v>Portugal</c:v>
              </c:pt>
              <c:pt idx="5">
                <c:v>Italia</c:v>
              </c:pt>
              <c:pt idx="6">
                <c:v>Bulgaria</c:v>
              </c:pt>
              <c:pt idx="7">
                <c:v>Reino Unido</c:v>
              </c:pt>
              <c:pt idx="8">
                <c:v>Noruega </c:v>
              </c:pt>
              <c:pt idx="9">
                <c:v>Estonia</c:v>
              </c:pt>
              <c:pt idx="10">
                <c:v>Hungría</c:v>
              </c:pt>
              <c:pt idx="11">
                <c:v>Unión Europea (28 países)</c:v>
              </c:pt>
              <c:pt idx="12">
                <c:v>Bélgica</c:v>
              </c:pt>
              <c:pt idx="13">
                <c:v>Alemania</c:v>
              </c:pt>
              <c:pt idx="14">
                <c:v>Finlandia</c:v>
              </c:pt>
              <c:pt idx="15">
                <c:v>Francia</c:v>
              </c:pt>
              <c:pt idx="16">
                <c:v>Grecia</c:v>
              </c:pt>
              <c:pt idx="17">
                <c:v>Países Bajos</c:v>
              </c:pt>
              <c:pt idx="18">
                <c:v>Letonia</c:v>
              </c:pt>
              <c:pt idx="19">
                <c:v>Dinamarca</c:v>
              </c:pt>
              <c:pt idx="20">
                <c:v>Austria</c:v>
              </c:pt>
              <c:pt idx="21">
                <c:v>Irlanda</c:v>
              </c:pt>
              <c:pt idx="22">
                <c:v>Chipre</c:v>
              </c:pt>
              <c:pt idx="23">
                <c:v>R. Eslovaca</c:v>
              </c:pt>
              <c:pt idx="24">
                <c:v>Suecia</c:v>
              </c:pt>
              <c:pt idx="25">
                <c:v>Luxemburgo</c:v>
              </c:pt>
              <c:pt idx="26">
                <c:v>Lituania</c:v>
              </c:pt>
              <c:pt idx="27">
                <c:v>R. Checa</c:v>
              </c:pt>
              <c:pt idx="28">
                <c:v>Polonia</c:v>
              </c:pt>
              <c:pt idx="29">
                <c:v>Suiza</c:v>
              </c:pt>
              <c:pt idx="30">
                <c:v>Eslovenia</c:v>
              </c:pt>
              <c:pt idx="31">
                <c:v>Croacia</c:v>
              </c:pt>
            </c:strLit>
          </c:cat>
          <c:val>
            <c:numLit>
              <c:formatCode>General</c:formatCode>
              <c:ptCount val="32"/>
              <c:pt idx="0">
                <c:v>18.100000000000001</c:v>
              </c:pt>
              <c:pt idx="1">
                <c:v>4.5999999999999996</c:v>
              </c:pt>
              <c:pt idx="2">
                <c:v>13.5</c:v>
              </c:pt>
              <c:pt idx="3">
                <c:v>14.1</c:v>
              </c:pt>
              <c:pt idx="4">
                <c:v>3.3</c:v>
              </c:pt>
              <c:pt idx="5">
                <c:v>7.9</c:v>
              </c:pt>
              <c:pt idx="6">
                <c:v>6.5</c:v>
              </c:pt>
              <c:pt idx="7">
                <c:v>6</c:v>
              </c:pt>
              <c:pt idx="8">
                <c:v>10.4</c:v>
              </c:pt>
              <c:pt idx="9">
                <c:v>2.9</c:v>
              </c:pt>
              <c:pt idx="10">
                <c:v>5.0999999999999996</c:v>
              </c:pt>
              <c:pt idx="11">
                <c:v>9.6</c:v>
              </c:pt>
              <c:pt idx="12">
                <c:v>8.9</c:v>
              </c:pt>
              <c:pt idx="13">
                <c:v>2.2999999999999998</c:v>
              </c:pt>
              <c:pt idx="14">
                <c:v>10.7</c:v>
              </c:pt>
              <c:pt idx="15">
                <c:v>7.5</c:v>
              </c:pt>
              <c:pt idx="16">
                <c:v>2.7</c:v>
              </c:pt>
              <c:pt idx="17">
                <c:v>3.7</c:v>
              </c:pt>
              <c:pt idx="18">
                <c:v>10.3</c:v>
              </c:pt>
              <c:pt idx="19">
                <c:v>12.9</c:v>
              </c:pt>
              <c:pt idx="20">
                <c:v>18.3</c:v>
              </c:pt>
              <c:pt idx="21">
                <c:v>6.1</c:v>
              </c:pt>
              <c:pt idx="22">
                <c:v>6.6</c:v>
              </c:pt>
              <c:pt idx="23">
                <c:v>6.6</c:v>
              </c:pt>
              <c:pt idx="24">
                <c:v>16.7</c:v>
              </c:pt>
              <c:pt idx="25">
                <c:v>12.2</c:v>
              </c:pt>
              <c:pt idx="26">
                <c:v>5.7</c:v>
              </c:pt>
              <c:pt idx="27">
                <c:v>7.7</c:v>
              </c:pt>
              <c:pt idx="28">
                <c:v>6.8</c:v>
              </c:pt>
              <c:pt idx="29">
                <c:v>5.4</c:v>
              </c:pt>
              <c:pt idx="30">
                <c:v>5.2</c:v>
              </c:pt>
              <c:pt idx="31">
                <c:v>7.2</c:v>
              </c:pt>
            </c:numLit>
          </c:val>
          <c:extLst xmlns:c16r2="http://schemas.microsoft.com/office/drawing/2015/06/chart">
            <c:ext xmlns:c16="http://schemas.microsoft.com/office/drawing/2014/chart" uri="{C3380CC4-5D6E-409C-BE32-E72D297353CC}">
              <c16:uniqueId val="{00000001-8219-4514-9D53-0242E3964F61}"/>
            </c:ext>
          </c:extLst>
        </c:ser>
        <c:axId val="68742528"/>
        <c:axId val="68740992"/>
      </c:barChart>
      <c:valAx>
        <c:axId val="68740992"/>
        <c:scaling>
          <c:orientation val="minMax"/>
        </c:scaling>
        <c:axPos val="l"/>
        <c:majorGridlines>
          <c:spPr>
            <a:ln w="9528">
              <a:solidFill>
                <a:srgbClr val="868686"/>
              </a:solidFill>
              <a:prstDash val="solid"/>
              <a:round/>
            </a:ln>
          </c:spPr>
        </c:majorGridlines>
        <c:numFmt formatCode="General" sourceLinked="0"/>
        <c:tickLblPos val="nextTo"/>
        <c:spPr>
          <a:noFill/>
          <a:ln w="9528">
            <a:solidFill>
              <a:srgbClr val="868686"/>
            </a:solidFill>
            <a:prstDash val="solid"/>
            <a:round/>
          </a:ln>
        </c:spPr>
        <c:txPr>
          <a:bodyPr lIns="0" tIns="0" rIns="0" bIns="0"/>
          <a:lstStyle/>
          <a:p>
            <a:pPr marL="0" marR="0" indent="0" defTabSz="914400" fontAlgn="auto" hangingPunct="1">
              <a:lnSpc>
                <a:spcPct val="100000"/>
              </a:lnSpc>
              <a:spcBef>
                <a:spcPts val="0"/>
              </a:spcBef>
              <a:spcAft>
                <a:spcPts val="0"/>
              </a:spcAft>
              <a:tabLst/>
              <a:defRPr sz="1000" b="0" i="0" u="none" strike="noStrike" kern="1200" baseline="0">
                <a:solidFill>
                  <a:srgbClr val="000000"/>
                </a:solidFill>
                <a:latin typeface="Calibri"/>
              </a:defRPr>
            </a:pPr>
            <a:endParaRPr lang="ca-ES"/>
          </a:p>
        </c:txPr>
        <c:crossAx val="68742528"/>
        <c:crosses val="autoZero"/>
        <c:crossBetween val="between"/>
      </c:valAx>
      <c:catAx>
        <c:axId val="68742528"/>
        <c:scaling>
          <c:orientation val="minMax"/>
        </c:scaling>
        <c:axPos val="b"/>
        <c:numFmt formatCode="General" sourceLinked="0"/>
        <c:tickLblPos val="nextTo"/>
        <c:spPr>
          <a:noFill/>
          <a:ln w="9528">
            <a:solidFill>
              <a:srgbClr val="868686"/>
            </a:solidFill>
            <a:prstDash val="solid"/>
            <a:round/>
          </a:ln>
        </c:spPr>
        <c:txPr>
          <a:bodyPr lIns="0" tIns="0" rIns="0" bIns="0"/>
          <a:lstStyle/>
          <a:p>
            <a:pPr marL="0" marR="0" indent="0" defTabSz="914400" fontAlgn="auto" hangingPunct="1">
              <a:lnSpc>
                <a:spcPct val="100000"/>
              </a:lnSpc>
              <a:spcBef>
                <a:spcPts val="0"/>
              </a:spcBef>
              <a:spcAft>
                <a:spcPts val="0"/>
              </a:spcAft>
              <a:tabLst/>
              <a:defRPr sz="1000" b="0" i="0" u="none" strike="noStrike" kern="1200" baseline="0">
                <a:solidFill>
                  <a:srgbClr val="000000"/>
                </a:solidFill>
                <a:latin typeface="Calibri"/>
              </a:defRPr>
            </a:pPr>
            <a:endParaRPr lang="ca-ES"/>
          </a:p>
        </c:txPr>
        <c:crossAx val="68740992"/>
        <c:crossesAt val="0"/>
        <c:auto val="1"/>
        <c:lblAlgn val="ctr"/>
        <c:lblOffset val="100"/>
      </c:catAx>
      <c:spPr>
        <a:noFill/>
        <a:ln>
          <a:noFill/>
        </a:ln>
      </c:spPr>
    </c:plotArea>
    <c:legend>
      <c:legendPos val="r"/>
      <c:layout>
        <c:manualLayout>
          <c:xMode val="edge"/>
          <c:yMode val="edge"/>
          <c:x val="0.87796049948800692"/>
          <c:y val="0.12192294390566494"/>
          <c:w val="8.9503679849151002E-2"/>
          <c:h val="0.1036728792085662"/>
        </c:manualLayout>
      </c:layout>
      <c:spPr>
        <a:noFill/>
        <a:ln>
          <a:noFill/>
        </a:ln>
      </c:spPr>
      <c:txPr>
        <a:bodyPr lIns="0" tIns="0" rIns="0" bIns="0"/>
        <a:lstStyle/>
        <a:p>
          <a:pPr marL="0" marR="0" indent="0" defTabSz="914400" fontAlgn="auto" hangingPunct="1">
            <a:lnSpc>
              <a:spcPct val="100000"/>
            </a:lnSpc>
            <a:spcBef>
              <a:spcPts val="0"/>
            </a:spcBef>
            <a:spcAft>
              <a:spcPts val="0"/>
            </a:spcAft>
            <a:tabLst/>
            <a:defRPr sz="1000" b="0" i="0" u="none" strike="noStrike" kern="1200" baseline="0">
              <a:solidFill>
                <a:srgbClr val="000000"/>
              </a:solidFill>
              <a:latin typeface="Calibri"/>
            </a:defRPr>
          </a:pPr>
          <a:endParaRPr lang="ca-ES"/>
        </a:p>
      </c:txPr>
    </c:legend>
    <c:plotVisOnly val="1"/>
    <c:dispBlanksAs val="gap"/>
  </c:chart>
  <c:spPr>
    <a:noFill/>
    <a:ln>
      <a:noFill/>
    </a:ln>
  </c:spPr>
  <c:txPr>
    <a:bodyPr lIns="0" tIns="0" rIns="0" bIns="0"/>
    <a:lstStyle/>
    <a:p>
      <a:pPr marL="0" marR="0" indent="0" defTabSz="914400" fontAlgn="auto" hangingPunct="1">
        <a:lnSpc>
          <a:spcPct val="100000"/>
        </a:lnSpc>
        <a:spcBef>
          <a:spcPts val="0"/>
        </a:spcBef>
        <a:spcAft>
          <a:spcPts val="0"/>
        </a:spcAft>
        <a:tabLst/>
        <a:defRPr lang="es-ES" sz="1000" b="0" i="0" u="none" strike="noStrike" kern="1200" baseline="0">
          <a:solidFill>
            <a:srgbClr val="000000"/>
          </a:solidFill>
          <a:latin typeface="Calibri"/>
        </a:defRPr>
      </a:pPr>
      <a:endParaRPr lang="ca-ES"/>
    </a:p>
  </c:txPr>
  <c:externalData r:id="rId1"/>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1 Marcador de encabezado"/>
          <p:cNvSpPr txBox="1">
            <a:spLocks noGrp="1"/>
          </p:cNvSpPr>
          <p:nvPr>
            <p:ph type="hdr" sz="quarter"/>
          </p:nvPr>
        </p:nvSpPr>
        <p:spPr>
          <a:xfrm>
            <a:off x="0" y="0"/>
            <a:ext cx="2971800" cy="457200"/>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1pPr>
          </a:lstStyle>
          <a:p>
            <a:pPr lvl="0"/>
            <a:endParaRPr lang="es-ES"/>
          </a:p>
        </p:txBody>
      </p:sp>
      <p:sp>
        <p:nvSpPr>
          <p:cNvPr id="3" name="2 Marcador de fecha"/>
          <p:cNvSpPr txBox="1">
            <a:spLocks noGrp="1"/>
          </p:cNvSpPr>
          <p:nvPr>
            <p:ph type="dt" idx="1"/>
          </p:nvPr>
        </p:nvSpPr>
        <p:spPr>
          <a:xfrm>
            <a:off x="3884608" y="0"/>
            <a:ext cx="2971800" cy="457200"/>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1pPr>
          </a:lstStyle>
          <a:p>
            <a:pPr lvl="0"/>
            <a:fld id="{EFE2AC3B-E79A-4DF0-9712-CE8636CEA9F1}" type="datetime1">
              <a:rPr lang="es-ES"/>
              <a:pPr lvl="0"/>
              <a:t>31/01/2018</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1">
            <a:solidFill>
              <a:srgbClr val="000000"/>
            </a:solidFill>
            <a:prstDash val="solid"/>
          </a:ln>
        </p:spPr>
      </p:sp>
      <p:sp>
        <p:nvSpPr>
          <p:cNvPr id="5" name="4 Marcador de notas"/>
          <p:cNvSpPr txBox="1">
            <a:spLocks noGrp="1"/>
          </p:cNvSpPr>
          <p:nvPr>
            <p:ph type="body" sz="quarter" idx="3"/>
          </p:nvPr>
        </p:nvSpPr>
        <p:spPr>
          <a:xfrm>
            <a:off x="685800" y="4343400"/>
            <a:ext cx="5486400" cy="4114800"/>
          </a:xfrm>
          <a:prstGeom prst="rect">
            <a:avLst/>
          </a:prstGeom>
          <a:noFill/>
          <a:ln>
            <a:noFill/>
          </a:ln>
        </p:spPr>
        <p:txBody>
          <a:bodyPr vert="horz" wrap="square" lIns="91440" tIns="45720" rIns="91440" bIns="45720" anchor="t" anchorCtr="0" compatLnSpc="1">
            <a:no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txBox="1">
            <a:spLocks noGrp="1"/>
          </p:cNvSpPr>
          <p:nvPr>
            <p:ph type="ftr" sz="quarter" idx="4"/>
          </p:nvPr>
        </p:nvSpPr>
        <p:spPr>
          <a:xfrm>
            <a:off x="0" y="8685208"/>
            <a:ext cx="2971800" cy="457200"/>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1pPr>
          </a:lstStyle>
          <a:p>
            <a:pPr lvl="0"/>
            <a:endParaRPr lang="es-ES"/>
          </a:p>
        </p:txBody>
      </p:sp>
      <p:sp>
        <p:nvSpPr>
          <p:cNvPr id="7" name="6 Marcador de número de diapositiva"/>
          <p:cNvSpPr txBox="1">
            <a:spLocks noGrp="1"/>
          </p:cNvSpPr>
          <p:nvPr>
            <p:ph type="sldNum" sz="quarter" idx="5"/>
          </p:nvPr>
        </p:nvSpPr>
        <p:spPr>
          <a:xfrm>
            <a:off x="3884608" y="8685208"/>
            <a:ext cx="2971800" cy="457200"/>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1pPr>
          </a:lstStyle>
          <a:p>
            <a:pPr lvl="0"/>
            <a:fld id="{5CC0A1DA-0BEF-4BA7-95C9-DB46EEB46DA5}" type="slidenum">
              <a:rPr/>
              <a:pPr lvl="0"/>
              <a:t>‹Nº›</a:t>
            </a:fld>
            <a:endParaRPr lang="es-ES"/>
          </a:p>
        </p:txBody>
      </p:sp>
    </p:spTree>
    <p:extLst>
      <p:ext uri="{BB962C8B-B14F-4D97-AF65-F5344CB8AC3E}">
        <p14:creationId xmlns="" xmlns:p14="http://schemas.microsoft.com/office/powerpoint/2010/main" val="3702039401"/>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s-E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txBox="1">
            <a:spLocks noGrp="1"/>
          </p:cNvSpPr>
          <p:nvPr>
            <p:ph type="ctrTitle"/>
          </p:nvPr>
        </p:nvSpPr>
        <p:spPr>
          <a:xfrm>
            <a:off x="685800" y="2130423"/>
            <a:ext cx="7772400" cy="1470026"/>
          </a:xfrm>
        </p:spPr>
        <p:txBody>
          <a:bodyPr/>
          <a:lstStyle>
            <a:lvl1pPr>
              <a:defRPr/>
            </a:lvl1pPr>
          </a:lstStyle>
          <a:p>
            <a:pPr lvl="0"/>
            <a:r>
              <a:rPr lang="es-ES"/>
              <a:t>Haga clic para modificar el estilo de título del patrón</a:t>
            </a:r>
          </a:p>
        </p:txBody>
      </p:sp>
      <p:sp>
        <p:nvSpPr>
          <p:cNvPr id="3" name="2 Subtítulo"/>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es-ES"/>
              <a:t>Haga clic para modificar el estilo de subtítulo del patrón</a:t>
            </a:r>
          </a:p>
        </p:txBody>
      </p:sp>
      <p:sp>
        <p:nvSpPr>
          <p:cNvPr id="4" name="3 Marcador de fecha"/>
          <p:cNvSpPr txBox="1">
            <a:spLocks noGrp="1"/>
          </p:cNvSpPr>
          <p:nvPr>
            <p:ph type="dt" sz="half" idx="7"/>
          </p:nvPr>
        </p:nvSpPr>
        <p:spPr/>
        <p:txBody>
          <a:bodyPr/>
          <a:lstStyle>
            <a:lvl1pPr>
              <a:defRPr/>
            </a:lvl1pPr>
          </a:lstStyle>
          <a:p>
            <a:pPr lvl="0"/>
            <a:fld id="{952EC88F-3659-4D17-BDA0-C32DBF69A925}" type="datetime1">
              <a:rPr lang="es-ES"/>
              <a:pPr lvl="0"/>
              <a:t>31/01/2018</a:t>
            </a:fld>
            <a:endParaRPr lang="es-ES"/>
          </a:p>
        </p:txBody>
      </p:sp>
      <p:sp>
        <p:nvSpPr>
          <p:cNvPr id="5" name="4 Marcador de pie de página"/>
          <p:cNvSpPr txBox="1">
            <a:spLocks noGrp="1"/>
          </p:cNvSpPr>
          <p:nvPr>
            <p:ph type="ftr" sz="quarter" idx="9"/>
          </p:nvPr>
        </p:nvSpPr>
        <p:spPr/>
        <p:txBody>
          <a:bodyPr/>
          <a:lstStyle>
            <a:lvl1pPr>
              <a:defRPr/>
            </a:lvl1pPr>
          </a:lstStyle>
          <a:p>
            <a:pPr lvl="0"/>
            <a:endParaRPr lang="es-ES"/>
          </a:p>
        </p:txBody>
      </p:sp>
      <p:sp>
        <p:nvSpPr>
          <p:cNvPr id="6" name="5 Marcador de número de diapositiva"/>
          <p:cNvSpPr txBox="1">
            <a:spLocks noGrp="1"/>
          </p:cNvSpPr>
          <p:nvPr>
            <p:ph type="sldNum" sz="quarter" idx="8"/>
          </p:nvPr>
        </p:nvSpPr>
        <p:spPr/>
        <p:txBody>
          <a:bodyPr/>
          <a:lstStyle>
            <a:lvl1pPr>
              <a:defRPr/>
            </a:lvl1pPr>
          </a:lstStyle>
          <a:p>
            <a:pPr lvl="0"/>
            <a:fld id="{5CBCFF24-F2F7-4BCB-B6C5-B18DBC9247A9}" type="slidenum">
              <a:rPr/>
              <a:pPr lvl="0"/>
              <a:t>‹Nº›</a:t>
            </a:fld>
            <a:endParaRPr lang="es-ES"/>
          </a:p>
        </p:txBody>
      </p:sp>
    </p:spTree>
    <p:extLst>
      <p:ext uri="{BB962C8B-B14F-4D97-AF65-F5344CB8AC3E}">
        <p14:creationId xmlns="" xmlns:p14="http://schemas.microsoft.com/office/powerpoint/2010/main" val="342602921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txBox="1">
            <a:spLocks noGrp="1"/>
          </p:cNvSpPr>
          <p:nvPr>
            <p:ph type="title"/>
          </p:nvPr>
        </p:nvSpPr>
        <p:spPr/>
        <p:txBody>
          <a:bodyPr/>
          <a:lstStyle>
            <a:lvl1pPr>
              <a:defRPr/>
            </a:lvl1pPr>
          </a:lstStyle>
          <a:p>
            <a:pPr lvl="0"/>
            <a:r>
              <a:rPr lang="es-ES"/>
              <a:t>Haga clic para modificar el estilo de título del patrón</a:t>
            </a:r>
          </a:p>
        </p:txBody>
      </p:sp>
      <p:sp>
        <p:nvSpPr>
          <p:cNvPr id="3" name="2 Marcador de texto vertical"/>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txBox="1">
            <a:spLocks noGrp="1"/>
          </p:cNvSpPr>
          <p:nvPr>
            <p:ph type="dt" sz="half" idx="7"/>
          </p:nvPr>
        </p:nvSpPr>
        <p:spPr/>
        <p:txBody>
          <a:bodyPr/>
          <a:lstStyle>
            <a:lvl1pPr>
              <a:defRPr/>
            </a:lvl1pPr>
          </a:lstStyle>
          <a:p>
            <a:pPr lvl="0"/>
            <a:fld id="{C759015C-DECB-4C98-A2A3-3EB9A82238E5}" type="datetime1">
              <a:rPr lang="es-ES"/>
              <a:pPr lvl="0"/>
              <a:t>31/01/2018</a:t>
            </a:fld>
            <a:endParaRPr lang="es-ES"/>
          </a:p>
        </p:txBody>
      </p:sp>
      <p:sp>
        <p:nvSpPr>
          <p:cNvPr id="5" name="4 Marcador de pie de página"/>
          <p:cNvSpPr txBox="1">
            <a:spLocks noGrp="1"/>
          </p:cNvSpPr>
          <p:nvPr>
            <p:ph type="ftr" sz="quarter" idx="9"/>
          </p:nvPr>
        </p:nvSpPr>
        <p:spPr/>
        <p:txBody>
          <a:bodyPr/>
          <a:lstStyle>
            <a:lvl1pPr>
              <a:defRPr/>
            </a:lvl1pPr>
          </a:lstStyle>
          <a:p>
            <a:pPr lvl="0"/>
            <a:endParaRPr lang="es-ES"/>
          </a:p>
        </p:txBody>
      </p:sp>
      <p:sp>
        <p:nvSpPr>
          <p:cNvPr id="6" name="5 Marcador de número de diapositiva"/>
          <p:cNvSpPr txBox="1">
            <a:spLocks noGrp="1"/>
          </p:cNvSpPr>
          <p:nvPr>
            <p:ph type="sldNum" sz="quarter" idx="8"/>
          </p:nvPr>
        </p:nvSpPr>
        <p:spPr/>
        <p:txBody>
          <a:bodyPr/>
          <a:lstStyle>
            <a:lvl1pPr>
              <a:defRPr/>
            </a:lvl1pPr>
          </a:lstStyle>
          <a:p>
            <a:pPr lvl="0"/>
            <a:fld id="{494F5FEE-F261-43D3-B009-8180919A4E80}" type="slidenum">
              <a:rPr/>
              <a:pPr lvl="0"/>
              <a:t>‹Nº›</a:t>
            </a:fld>
            <a:endParaRPr lang="es-ES"/>
          </a:p>
        </p:txBody>
      </p:sp>
    </p:spTree>
    <p:extLst>
      <p:ext uri="{BB962C8B-B14F-4D97-AF65-F5344CB8AC3E}">
        <p14:creationId xmlns="" xmlns:p14="http://schemas.microsoft.com/office/powerpoint/2010/main" val="114774217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txBox="1">
            <a:spLocks noGrp="1"/>
          </p:cNvSpPr>
          <p:nvPr>
            <p:ph type="title" orient="vert"/>
          </p:nvPr>
        </p:nvSpPr>
        <p:spPr>
          <a:xfrm>
            <a:off x="6629400" y="274640"/>
            <a:ext cx="2057400" cy="5851529"/>
          </a:xfrm>
        </p:spPr>
        <p:txBody>
          <a:bodyPr vert="eaVert"/>
          <a:lstStyle>
            <a:lvl1pPr>
              <a:defRPr/>
            </a:lvl1pPr>
          </a:lstStyle>
          <a:p>
            <a:pPr lvl="0"/>
            <a:r>
              <a:rPr lang="es-ES"/>
              <a:t>Haga clic para modificar el estilo de título del patrón</a:t>
            </a:r>
          </a:p>
        </p:txBody>
      </p:sp>
      <p:sp>
        <p:nvSpPr>
          <p:cNvPr id="3" name="2 Marcador de texto vertical"/>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txBox="1">
            <a:spLocks noGrp="1"/>
          </p:cNvSpPr>
          <p:nvPr>
            <p:ph type="dt" sz="half" idx="7"/>
          </p:nvPr>
        </p:nvSpPr>
        <p:spPr/>
        <p:txBody>
          <a:bodyPr/>
          <a:lstStyle>
            <a:lvl1pPr>
              <a:defRPr/>
            </a:lvl1pPr>
          </a:lstStyle>
          <a:p>
            <a:pPr lvl="0"/>
            <a:fld id="{804C4349-1C9F-42D2-BC8C-44303518B935}" type="datetime1">
              <a:rPr lang="es-ES"/>
              <a:pPr lvl="0"/>
              <a:t>31/01/2018</a:t>
            </a:fld>
            <a:endParaRPr lang="es-ES"/>
          </a:p>
        </p:txBody>
      </p:sp>
      <p:sp>
        <p:nvSpPr>
          <p:cNvPr id="5" name="4 Marcador de pie de página"/>
          <p:cNvSpPr txBox="1">
            <a:spLocks noGrp="1"/>
          </p:cNvSpPr>
          <p:nvPr>
            <p:ph type="ftr" sz="quarter" idx="9"/>
          </p:nvPr>
        </p:nvSpPr>
        <p:spPr/>
        <p:txBody>
          <a:bodyPr/>
          <a:lstStyle>
            <a:lvl1pPr>
              <a:defRPr/>
            </a:lvl1pPr>
          </a:lstStyle>
          <a:p>
            <a:pPr lvl="0"/>
            <a:endParaRPr lang="es-ES"/>
          </a:p>
        </p:txBody>
      </p:sp>
      <p:sp>
        <p:nvSpPr>
          <p:cNvPr id="6" name="5 Marcador de número de diapositiva"/>
          <p:cNvSpPr txBox="1">
            <a:spLocks noGrp="1"/>
          </p:cNvSpPr>
          <p:nvPr>
            <p:ph type="sldNum" sz="quarter" idx="8"/>
          </p:nvPr>
        </p:nvSpPr>
        <p:spPr/>
        <p:txBody>
          <a:bodyPr/>
          <a:lstStyle>
            <a:lvl1pPr>
              <a:defRPr/>
            </a:lvl1pPr>
          </a:lstStyle>
          <a:p>
            <a:pPr lvl="0"/>
            <a:fld id="{0DBF47D7-9A09-4106-85A5-B2647BB1D150}" type="slidenum">
              <a:rPr/>
              <a:pPr lvl="0"/>
              <a:t>‹Nº›</a:t>
            </a:fld>
            <a:endParaRPr lang="es-ES"/>
          </a:p>
        </p:txBody>
      </p:sp>
    </p:spTree>
    <p:extLst>
      <p:ext uri="{BB962C8B-B14F-4D97-AF65-F5344CB8AC3E}">
        <p14:creationId xmlns="" xmlns:p14="http://schemas.microsoft.com/office/powerpoint/2010/main" val="719131940"/>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txBox="1">
            <a:spLocks noGrp="1"/>
          </p:cNvSpPr>
          <p:nvPr>
            <p:ph type="title"/>
          </p:nvPr>
        </p:nvSpPr>
        <p:spPr/>
        <p:txBody>
          <a:bodyPr/>
          <a:lstStyle>
            <a:lvl1pPr>
              <a:defRPr/>
            </a:lvl1pPr>
          </a:lstStyle>
          <a:p>
            <a:pPr lvl="0"/>
            <a:r>
              <a:rPr lang="es-ES"/>
              <a:t>Haga clic para modificar el estilo de título del patrón</a:t>
            </a:r>
          </a:p>
        </p:txBody>
      </p:sp>
      <p:sp>
        <p:nvSpPr>
          <p:cNvPr id="3" name="2 Marcador de contenido"/>
          <p:cNvSpPr txBox="1">
            <a:spLocks noGrp="1"/>
          </p:cNvSpPr>
          <p:nvPr>
            <p:ph idx="1"/>
          </p:nvPr>
        </p:nvSpPr>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txBox="1">
            <a:spLocks noGrp="1"/>
          </p:cNvSpPr>
          <p:nvPr>
            <p:ph type="dt" sz="half" idx="7"/>
          </p:nvPr>
        </p:nvSpPr>
        <p:spPr/>
        <p:txBody>
          <a:bodyPr/>
          <a:lstStyle>
            <a:lvl1pPr>
              <a:defRPr/>
            </a:lvl1pPr>
          </a:lstStyle>
          <a:p>
            <a:pPr lvl="0"/>
            <a:fld id="{9BA3FA5A-A163-44E0-9EF0-D3CD99828BE2}" type="datetime1">
              <a:rPr lang="es-ES"/>
              <a:pPr lvl="0"/>
              <a:t>31/01/2018</a:t>
            </a:fld>
            <a:endParaRPr lang="es-ES"/>
          </a:p>
        </p:txBody>
      </p:sp>
      <p:sp>
        <p:nvSpPr>
          <p:cNvPr id="5" name="4 Marcador de pie de página"/>
          <p:cNvSpPr txBox="1">
            <a:spLocks noGrp="1"/>
          </p:cNvSpPr>
          <p:nvPr>
            <p:ph type="ftr" sz="quarter" idx="9"/>
          </p:nvPr>
        </p:nvSpPr>
        <p:spPr/>
        <p:txBody>
          <a:bodyPr/>
          <a:lstStyle>
            <a:lvl1pPr>
              <a:defRPr/>
            </a:lvl1pPr>
          </a:lstStyle>
          <a:p>
            <a:pPr lvl="0"/>
            <a:endParaRPr lang="es-ES"/>
          </a:p>
        </p:txBody>
      </p:sp>
      <p:sp>
        <p:nvSpPr>
          <p:cNvPr id="6" name="5 Marcador de número de diapositiva"/>
          <p:cNvSpPr txBox="1">
            <a:spLocks noGrp="1"/>
          </p:cNvSpPr>
          <p:nvPr>
            <p:ph type="sldNum" sz="quarter" idx="8"/>
          </p:nvPr>
        </p:nvSpPr>
        <p:spPr/>
        <p:txBody>
          <a:bodyPr/>
          <a:lstStyle>
            <a:lvl1pPr>
              <a:defRPr/>
            </a:lvl1pPr>
          </a:lstStyle>
          <a:p>
            <a:pPr lvl="0"/>
            <a:fld id="{3CD51A37-2521-40B2-957E-2224F188F5A8}" type="slidenum">
              <a:rPr/>
              <a:pPr lvl="0"/>
              <a:t>‹Nº›</a:t>
            </a:fld>
            <a:endParaRPr lang="es-ES"/>
          </a:p>
        </p:txBody>
      </p:sp>
    </p:spTree>
    <p:extLst>
      <p:ext uri="{BB962C8B-B14F-4D97-AF65-F5344CB8AC3E}">
        <p14:creationId xmlns="" xmlns:p14="http://schemas.microsoft.com/office/powerpoint/2010/main" val="154157700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txBox="1">
            <a:spLocks noGrp="1"/>
          </p:cNvSpPr>
          <p:nvPr>
            <p:ph type="title"/>
          </p:nvPr>
        </p:nvSpPr>
        <p:spPr>
          <a:xfrm>
            <a:off x="722311" y="4406895"/>
            <a:ext cx="7772400" cy="1362071"/>
          </a:xfrm>
        </p:spPr>
        <p:txBody>
          <a:bodyPr anchor="t" anchorCtr="0"/>
          <a:lstStyle>
            <a:lvl1pPr algn="l">
              <a:defRPr sz="4000" b="1" cap="all"/>
            </a:lvl1pPr>
          </a:lstStyle>
          <a:p>
            <a:pPr lvl="0"/>
            <a:r>
              <a:rPr lang="es-ES"/>
              <a:t>Haga clic para modificar el estilo de título del patrón</a:t>
            </a:r>
          </a:p>
        </p:txBody>
      </p:sp>
      <p:sp>
        <p:nvSpPr>
          <p:cNvPr id="3" name="2 Marcador de texto"/>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es-ES"/>
              <a:t>Haga clic para modificar el estilo de texto del patrón</a:t>
            </a:r>
          </a:p>
        </p:txBody>
      </p:sp>
      <p:sp>
        <p:nvSpPr>
          <p:cNvPr id="4" name="3 Marcador de fecha"/>
          <p:cNvSpPr txBox="1">
            <a:spLocks noGrp="1"/>
          </p:cNvSpPr>
          <p:nvPr>
            <p:ph type="dt" sz="half" idx="7"/>
          </p:nvPr>
        </p:nvSpPr>
        <p:spPr/>
        <p:txBody>
          <a:bodyPr/>
          <a:lstStyle>
            <a:lvl1pPr>
              <a:defRPr/>
            </a:lvl1pPr>
          </a:lstStyle>
          <a:p>
            <a:pPr lvl="0"/>
            <a:fld id="{B269BD3F-0FD0-4F8B-8B73-AF9815D287D5}" type="datetime1">
              <a:rPr lang="es-ES"/>
              <a:pPr lvl="0"/>
              <a:t>31/01/2018</a:t>
            </a:fld>
            <a:endParaRPr lang="es-ES"/>
          </a:p>
        </p:txBody>
      </p:sp>
      <p:sp>
        <p:nvSpPr>
          <p:cNvPr id="5" name="4 Marcador de pie de página"/>
          <p:cNvSpPr txBox="1">
            <a:spLocks noGrp="1"/>
          </p:cNvSpPr>
          <p:nvPr>
            <p:ph type="ftr" sz="quarter" idx="9"/>
          </p:nvPr>
        </p:nvSpPr>
        <p:spPr/>
        <p:txBody>
          <a:bodyPr/>
          <a:lstStyle>
            <a:lvl1pPr>
              <a:defRPr/>
            </a:lvl1pPr>
          </a:lstStyle>
          <a:p>
            <a:pPr lvl="0"/>
            <a:endParaRPr lang="es-ES"/>
          </a:p>
        </p:txBody>
      </p:sp>
      <p:sp>
        <p:nvSpPr>
          <p:cNvPr id="6" name="5 Marcador de número de diapositiva"/>
          <p:cNvSpPr txBox="1">
            <a:spLocks noGrp="1"/>
          </p:cNvSpPr>
          <p:nvPr>
            <p:ph type="sldNum" sz="quarter" idx="8"/>
          </p:nvPr>
        </p:nvSpPr>
        <p:spPr/>
        <p:txBody>
          <a:bodyPr/>
          <a:lstStyle>
            <a:lvl1pPr>
              <a:defRPr/>
            </a:lvl1pPr>
          </a:lstStyle>
          <a:p>
            <a:pPr lvl="0"/>
            <a:fld id="{26B16525-B386-42F7-973B-BE637EE40A7A}" type="slidenum">
              <a:rPr/>
              <a:pPr lvl="0"/>
              <a:t>‹Nº›</a:t>
            </a:fld>
            <a:endParaRPr lang="es-ES"/>
          </a:p>
        </p:txBody>
      </p:sp>
    </p:spTree>
    <p:extLst>
      <p:ext uri="{BB962C8B-B14F-4D97-AF65-F5344CB8AC3E}">
        <p14:creationId xmlns="" xmlns:p14="http://schemas.microsoft.com/office/powerpoint/2010/main" val="125315123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txBox="1">
            <a:spLocks noGrp="1"/>
          </p:cNvSpPr>
          <p:nvPr>
            <p:ph type="title"/>
          </p:nvPr>
        </p:nvSpPr>
        <p:spPr/>
        <p:txBody>
          <a:bodyPr/>
          <a:lstStyle>
            <a:lvl1pPr>
              <a:defRPr/>
            </a:lvl1pPr>
          </a:lstStyle>
          <a:p>
            <a:pPr lvl="0"/>
            <a:r>
              <a:rPr lang="es-ES"/>
              <a:t>Haga clic para modificar el estilo de título del patrón</a:t>
            </a:r>
          </a:p>
        </p:txBody>
      </p:sp>
      <p:sp>
        <p:nvSpPr>
          <p:cNvPr id="3" name="2 Marcador de contenido"/>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txBox="1">
            <a:spLocks noGrp="1"/>
          </p:cNvSpPr>
          <p:nvPr>
            <p:ph type="dt" sz="half" idx="7"/>
          </p:nvPr>
        </p:nvSpPr>
        <p:spPr/>
        <p:txBody>
          <a:bodyPr/>
          <a:lstStyle>
            <a:lvl1pPr>
              <a:defRPr/>
            </a:lvl1pPr>
          </a:lstStyle>
          <a:p>
            <a:pPr lvl="0"/>
            <a:fld id="{755B0D6E-6E47-4121-836C-9071EB88141A}" type="datetime1">
              <a:rPr lang="es-ES"/>
              <a:pPr lvl="0"/>
              <a:t>31/01/2018</a:t>
            </a:fld>
            <a:endParaRPr lang="es-ES"/>
          </a:p>
        </p:txBody>
      </p:sp>
      <p:sp>
        <p:nvSpPr>
          <p:cNvPr id="6" name="5 Marcador de pie de página"/>
          <p:cNvSpPr txBox="1">
            <a:spLocks noGrp="1"/>
          </p:cNvSpPr>
          <p:nvPr>
            <p:ph type="ftr" sz="quarter" idx="9"/>
          </p:nvPr>
        </p:nvSpPr>
        <p:spPr/>
        <p:txBody>
          <a:bodyPr/>
          <a:lstStyle>
            <a:lvl1pPr>
              <a:defRPr/>
            </a:lvl1pPr>
          </a:lstStyle>
          <a:p>
            <a:pPr lvl="0"/>
            <a:endParaRPr lang="es-ES"/>
          </a:p>
        </p:txBody>
      </p:sp>
      <p:sp>
        <p:nvSpPr>
          <p:cNvPr id="7" name="6 Marcador de número de diapositiva"/>
          <p:cNvSpPr txBox="1">
            <a:spLocks noGrp="1"/>
          </p:cNvSpPr>
          <p:nvPr>
            <p:ph type="sldNum" sz="quarter" idx="8"/>
          </p:nvPr>
        </p:nvSpPr>
        <p:spPr/>
        <p:txBody>
          <a:bodyPr/>
          <a:lstStyle>
            <a:lvl1pPr>
              <a:defRPr/>
            </a:lvl1pPr>
          </a:lstStyle>
          <a:p>
            <a:pPr lvl="0"/>
            <a:fld id="{8B261EB7-946A-4C65-8E7C-48A70A9A7263}" type="slidenum">
              <a:rPr/>
              <a:pPr lvl="0"/>
              <a:t>‹Nº›</a:t>
            </a:fld>
            <a:endParaRPr lang="es-ES"/>
          </a:p>
        </p:txBody>
      </p:sp>
    </p:spTree>
    <p:extLst>
      <p:ext uri="{BB962C8B-B14F-4D97-AF65-F5344CB8AC3E}">
        <p14:creationId xmlns="" xmlns:p14="http://schemas.microsoft.com/office/powerpoint/2010/main" val="422308706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txBox="1">
            <a:spLocks noGrp="1"/>
          </p:cNvSpPr>
          <p:nvPr>
            <p:ph type="title"/>
          </p:nvPr>
        </p:nvSpPr>
        <p:spPr/>
        <p:txBody>
          <a:bodyPr/>
          <a:lstStyle>
            <a:lvl1pPr>
              <a:defRPr/>
            </a:lvl1pPr>
          </a:lstStyle>
          <a:p>
            <a:pPr lvl="0"/>
            <a:r>
              <a:rPr lang="es-ES"/>
              <a:t>Haga clic para modificar el estilo de título del patrón</a:t>
            </a:r>
          </a:p>
        </p:txBody>
      </p:sp>
      <p:sp>
        <p:nvSpPr>
          <p:cNvPr id="3" name="2 Marcador de texto"/>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es-ES"/>
              <a:t>Haga clic para modificar el estilo de texto del patrón</a:t>
            </a:r>
          </a:p>
        </p:txBody>
      </p:sp>
      <p:sp>
        <p:nvSpPr>
          <p:cNvPr id="4" name="3 Marcador de contenido"/>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es-ES"/>
              <a:t>Haga clic para modificar el estilo de texto del patrón</a:t>
            </a:r>
          </a:p>
        </p:txBody>
      </p:sp>
      <p:sp>
        <p:nvSpPr>
          <p:cNvPr id="6" name="5 Marcador de contenido"/>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txBox="1">
            <a:spLocks noGrp="1"/>
          </p:cNvSpPr>
          <p:nvPr>
            <p:ph type="dt" sz="half" idx="7"/>
          </p:nvPr>
        </p:nvSpPr>
        <p:spPr/>
        <p:txBody>
          <a:bodyPr/>
          <a:lstStyle>
            <a:lvl1pPr>
              <a:defRPr/>
            </a:lvl1pPr>
          </a:lstStyle>
          <a:p>
            <a:pPr lvl="0"/>
            <a:fld id="{E2B2146A-7914-4275-AB48-1AFE830F7378}" type="datetime1">
              <a:rPr lang="es-ES"/>
              <a:pPr lvl="0"/>
              <a:t>31/01/2018</a:t>
            </a:fld>
            <a:endParaRPr lang="es-ES"/>
          </a:p>
        </p:txBody>
      </p:sp>
      <p:sp>
        <p:nvSpPr>
          <p:cNvPr id="8" name="7 Marcador de pie de página"/>
          <p:cNvSpPr txBox="1">
            <a:spLocks noGrp="1"/>
          </p:cNvSpPr>
          <p:nvPr>
            <p:ph type="ftr" sz="quarter" idx="9"/>
          </p:nvPr>
        </p:nvSpPr>
        <p:spPr/>
        <p:txBody>
          <a:bodyPr/>
          <a:lstStyle>
            <a:lvl1pPr>
              <a:defRPr/>
            </a:lvl1pPr>
          </a:lstStyle>
          <a:p>
            <a:pPr lvl="0"/>
            <a:endParaRPr lang="es-ES"/>
          </a:p>
        </p:txBody>
      </p:sp>
      <p:sp>
        <p:nvSpPr>
          <p:cNvPr id="9" name="8 Marcador de número de diapositiva"/>
          <p:cNvSpPr txBox="1">
            <a:spLocks noGrp="1"/>
          </p:cNvSpPr>
          <p:nvPr>
            <p:ph type="sldNum" sz="quarter" idx="8"/>
          </p:nvPr>
        </p:nvSpPr>
        <p:spPr/>
        <p:txBody>
          <a:bodyPr/>
          <a:lstStyle>
            <a:lvl1pPr>
              <a:defRPr/>
            </a:lvl1pPr>
          </a:lstStyle>
          <a:p>
            <a:pPr lvl="0"/>
            <a:fld id="{7974380D-E535-454D-8AE4-AA6BA7BDF722}" type="slidenum">
              <a:rPr/>
              <a:pPr lvl="0"/>
              <a:t>‹Nº›</a:t>
            </a:fld>
            <a:endParaRPr lang="es-ES"/>
          </a:p>
        </p:txBody>
      </p:sp>
    </p:spTree>
    <p:extLst>
      <p:ext uri="{BB962C8B-B14F-4D97-AF65-F5344CB8AC3E}">
        <p14:creationId xmlns="" xmlns:p14="http://schemas.microsoft.com/office/powerpoint/2010/main" val="643702734"/>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txBox="1">
            <a:spLocks noGrp="1"/>
          </p:cNvSpPr>
          <p:nvPr>
            <p:ph type="title"/>
          </p:nvPr>
        </p:nvSpPr>
        <p:spPr/>
        <p:txBody>
          <a:bodyPr/>
          <a:lstStyle>
            <a:lvl1pPr>
              <a:defRPr/>
            </a:lvl1pPr>
          </a:lstStyle>
          <a:p>
            <a:pPr lvl="0"/>
            <a:r>
              <a:rPr lang="es-ES"/>
              <a:t>Haga clic para modificar el estilo de título del patrón</a:t>
            </a:r>
          </a:p>
        </p:txBody>
      </p:sp>
      <p:sp>
        <p:nvSpPr>
          <p:cNvPr id="3" name="2 Marcador de fecha"/>
          <p:cNvSpPr txBox="1">
            <a:spLocks noGrp="1"/>
          </p:cNvSpPr>
          <p:nvPr>
            <p:ph type="dt" sz="half" idx="7"/>
          </p:nvPr>
        </p:nvSpPr>
        <p:spPr/>
        <p:txBody>
          <a:bodyPr/>
          <a:lstStyle>
            <a:lvl1pPr>
              <a:defRPr/>
            </a:lvl1pPr>
          </a:lstStyle>
          <a:p>
            <a:pPr lvl="0"/>
            <a:fld id="{75DA423D-D47E-4354-8DD2-231680E11534}" type="datetime1">
              <a:rPr lang="es-ES"/>
              <a:pPr lvl="0"/>
              <a:t>31/01/2018</a:t>
            </a:fld>
            <a:endParaRPr lang="es-ES"/>
          </a:p>
        </p:txBody>
      </p:sp>
      <p:sp>
        <p:nvSpPr>
          <p:cNvPr id="4" name="3 Marcador de pie de página"/>
          <p:cNvSpPr txBox="1">
            <a:spLocks noGrp="1"/>
          </p:cNvSpPr>
          <p:nvPr>
            <p:ph type="ftr" sz="quarter" idx="9"/>
          </p:nvPr>
        </p:nvSpPr>
        <p:spPr/>
        <p:txBody>
          <a:bodyPr/>
          <a:lstStyle>
            <a:lvl1pPr>
              <a:defRPr/>
            </a:lvl1pPr>
          </a:lstStyle>
          <a:p>
            <a:pPr lvl="0"/>
            <a:endParaRPr lang="es-ES"/>
          </a:p>
        </p:txBody>
      </p:sp>
      <p:sp>
        <p:nvSpPr>
          <p:cNvPr id="5" name="4 Marcador de número de diapositiva"/>
          <p:cNvSpPr txBox="1">
            <a:spLocks noGrp="1"/>
          </p:cNvSpPr>
          <p:nvPr>
            <p:ph type="sldNum" sz="quarter" idx="8"/>
          </p:nvPr>
        </p:nvSpPr>
        <p:spPr/>
        <p:txBody>
          <a:bodyPr/>
          <a:lstStyle>
            <a:lvl1pPr>
              <a:defRPr/>
            </a:lvl1pPr>
          </a:lstStyle>
          <a:p>
            <a:pPr lvl="0"/>
            <a:fld id="{7775D52F-0D3A-465B-A352-858C3A294CFE}" type="slidenum">
              <a:rPr/>
              <a:pPr lvl="0"/>
              <a:t>‹Nº›</a:t>
            </a:fld>
            <a:endParaRPr lang="es-ES"/>
          </a:p>
        </p:txBody>
      </p:sp>
    </p:spTree>
    <p:extLst>
      <p:ext uri="{BB962C8B-B14F-4D97-AF65-F5344CB8AC3E}">
        <p14:creationId xmlns="" xmlns:p14="http://schemas.microsoft.com/office/powerpoint/2010/main" val="109517019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txBox="1">
            <a:spLocks noGrp="1"/>
          </p:cNvSpPr>
          <p:nvPr>
            <p:ph type="dt" sz="half" idx="7"/>
          </p:nvPr>
        </p:nvSpPr>
        <p:spPr/>
        <p:txBody>
          <a:bodyPr/>
          <a:lstStyle>
            <a:lvl1pPr>
              <a:defRPr/>
            </a:lvl1pPr>
          </a:lstStyle>
          <a:p>
            <a:pPr lvl="0"/>
            <a:fld id="{B8890FF3-AE45-45E0-8737-E8390E011F00}" type="datetime1">
              <a:rPr lang="es-ES"/>
              <a:pPr lvl="0"/>
              <a:t>31/01/2018</a:t>
            </a:fld>
            <a:endParaRPr lang="es-ES"/>
          </a:p>
        </p:txBody>
      </p:sp>
      <p:sp>
        <p:nvSpPr>
          <p:cNvPr id="3" name="2 Marcador de pie de página"/>
          <p:cNvSpPr txBox="1">
            <a:spLocks noGrp="1"/>
          </p:cNvSpPr>
          <p:nvPr>
            <p:ph type="ftr" sz="quarter" idx="9"/>
          </p:nvPr>
        </p:nvSpPr>
        <p:spPr/>
        <p:txBody>
          <a:bodyPr/>
          <a:lstStyle>
            <a:lvl1pPr>
              <a:defRPr/>
            </a:lvl1pPr>
          </a:lstStyle>
          <a:p>
            <a:pPr lvl="0"/>
            <a:endParaRPr lang="es-ES"/>
          </a:p>
        </p:txBody>
      </p:sp>
      <p:sp>
        <p:nvSpPr>
          <p:cNvPr id="4" name="3 Marcador de número de diapositiva"/>
          <p:cNvSpPr txBox="1">
            <a:spLocks noGrp="1"/>
          </p:cNvSpPr>
          <p:nvPr>
            <p:ph type="sldNum" sz="quarter" idx="8"/>
          </p:nvPr>
        </p:nvSpPr>
        <p:spPr/>
        <p:txBody>
          <a:bodyPr/>
          <a:lstStyle>
            <a:lvl1pPr>
              <a:defRPr/>
            </a:lvl1pPr>
          </a:lstStyle>
          <a:p>
            <a:pPr lvl="0"/>
            <a:fld id="{0893801F-2337-40E0-A48F-F5440F63747B}" type="slidenum">
              <a:rPr/>
              <a:pPr lvl="0"/>
              <a:t>‹Nº›</a:t>
            </a:fld>
            <a:endParaRPr lang="es-ES"/>
          </a:p>
        </p:txBody>
      </p:sp>
    </p:spTree>
    <p:extLst>
      <p:ext uri="{BB962C8B-B14F-4D97-AF65-F5344CB8AC3E}">
        <p14:creationId xmlns="" xmlns:p14="http://schemas.microsoft.com/office/powerpoint/2010/main" val="2637464599"/>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txBox="1">
            <a:spLocks noGrp="1"/>
          </p:cNvSpPr>
          <p:nvPr>
            <p:ph type="title"/>
          </p:nvPr>
        </p:nvSpPr>
        <p:spPr>
          <a:xfrm>
            <a:off x="457200" y="273048"/>
            <a:ext cx="3008311" cy="1162046"/>
          </a:xfrm>
        </p:spPr>
        <p:txBody>
          <a:bodyPr anchor="b" anchorCtr="0"/>
          <a:lstStyle>
            <a:lvl1pPr algn="l">
              <a:defRPr sz="2000" b="1"/>
            </a:lvl1pPr>
          </a:lstStyle>
          <a:p>
            <a:pPr lvl="0"/>
            <a:r>
              <a:rPr lang="es-ES"/>
              <a:t>Haga clic para modificar el estilo de título del patrón</a:t>
            </a:r>
          </a:p>
        </p:txBody>
      </p:sp>
      <p:sp>
        <p:nvSpPr>
          <p:cNvPr id="3" name="2 Marcador de contenido"/>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es-ES"/>
              <a:t>Haga clic para modificar el estilo de texto del patrón</a:t>
            </a:r>
          </a:p>
        </p:txBody>
      </p:sp>
      <p:sp>
        <p:nvSpPr>
          <p:cNvPr id="5" name="4 Marcador de fecha"/>
          <p:cNvSpPr txBox="1">
            <a:spLocks noGrp="1"/>
          </p:cNvSpPr>
          <p:nvPr>
            <p:ph type="dt" sz="half" idx="7"/>
          </p:nvPr>
        </p:nvSpPr>
        <p:spPr/>
        <p:txBody>
          <a:bodyPr/>
          <a:lstStyle>
            <a:lvl1pPr>
              <a:defRPr/>
            </a:lvl1pPr>
          </a:lstStyle>
          <a:p>
            <a:pPr lvl="0"/>
            <a:fld id="{36B0B328-4DFA-4265-8F34-F0F2E8DD9830}" type="datetime1">
              <a:rPr lang="es-ES"/>
              <a:pPr lvl="0"/>
              <a:t>31/01/2018</a:t>
            </a:fld>
            <a:endParaRPr lang="es-ES"/>
          </a:p>
        </p:txBody>
      </p:sp>
      <p:sp>
        <p:nvSpPr>
          <p:cNvPr id="6" name="5 Marcador de pie de página"/>
          <p:cNvSpPr txBox="1">
            <a:spLocks noGrp="1"/>
          </p:cNvSpPr>
          <p:nvPr>
            <p:ph type="ftr" sz="quarter" idx="9"/>
          </p:nvPr>
        </p:nvSpPr>
        <p:spPr/>
        <p:txBody>
          <a:bodyPr/>
          <a:lstStyle>
            <a:lvl1pPr>
              <a:defRPr/>
            </a:lvl1pPr>
          </a:lstStyle>
          <a:p>
            <a:pPr lvl="0"/>
            <a:endParaRPr lang="es-ES"/>
          </a:p>
        </p:txBody>
      </p:sp>
      <p:sp>
        <p:nvSpPr>
          <p:cNvPr id="7" name="6 Marcador de número de diapositiva"/>
          <p:cNvSpPr txBox="1">
            <a:spLocks noGrp="1"/>
          </p:cNvSpPr>
          <p:nvPr>
            <p:ph type="sldNum" sz="quarter" idx="8"/>
          </p:nvPr>
        </p:nvSpPr>
        <p:spPr/>
        <p:txBody>
          <a:bodyPr/>
          <a:lstStyle>
            <a:lvl1pPr>
              <a:defRPr/>
            </a:lvl1pPr>
          </a:lstStyle>
          <a:p>
            <a:pPr lvl="0"/>
            <a:fld id="{4CF72A06-5EC5-4A9F-A7EB-CACEF1E3343F}" type="slidenum">
              <a:rPr/>
              <a:pPr lvl="0"/>
              <a:t>‹Nº›</a:t>
            </a:fld>
            <a:endParaRPr lang="es-ES"/>
          </a:p>
        </p:txBody>
      </p:sp>
    </p:spTree>
    <p:extLst>
      <p:ext uri="{BB962C8B-B14F-4D97-AF65-F5344CB8AC3E}">
        <p14:creationId xmlns="" xmlns:p14="http://schemas.microsoft.com/office/powerpoint/2010/main" val="50859076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txBox="1">
            <a:spLocks noGrp="1"/>
          </p:cNvSpPr>
          <p:nvPr>
            <p:ph type="title"/>
          </p:nvPr>
        </p:nvSpPr>
        <p:spPr>
          <a:xfrm>
            <a:off x="1792288" y="4800600"/>
            <a:ext cx="5486400" cy="566735"/>
          </a:xfrm>
        </p:spPr>
        <p:txBody>
          <a:bodyPr anchor="b" anchorCtr="0"/>
          <a:lstStyle>
            <a:lvl1pPr algn="l">
              <a:defRPr sz="2000" b="1"/>
            </a:lvl1pPr>
          </a:lstStyle>
          <a:p>
            <a:pPr lvl="0"/>
            <a:r>
              <a:rPr lang="es-ES"/>
              <a:t>Haga clic para modificar el estilo de título del patrón</a:t>
            </a:r>
          </a:p>
        </p:txBody>
      </p:sp>
      <p:sp>
        <p:nvSpPr>
          <p:cNvPr id="3" name="2 Marcador de posición de imagen"/>
          <p:cNvSpPr txBox="1">
            <a:spLocks noGrp="1"/>
          </p:cNvSpPr>
          <p:nvPr>
            <p:ph type="pic" idx="1"/>
          </p:nvPr>
        </p:nvSpPr>
        <p:spPr>
          <a:xfrm>
            <a:off x="1792288" y="612776"/>
            <a:ext cx="5486400" cy="4114800"/>
          </a:xfrm>
        </p:spPr>
        <p:txBody>
          <a:bodyPr/>
          <a:lstStyle>
            <a:lvl1pPr marL="0" indent="0">
              <a:buNone/>
              <a:defRPr/>
            </a:lvl1pPr>
          </a:lstStyle>
          <a:p>
            <a:pPr lvl="0"/>
            <a:endParaRPr lang="es-ES"/>
          </a:p>
        </p:txBody>
      </p:sp>
      <p:sp>
        <p:nvSpPr>
          <p:cNvPr id="4" name="3 Marcador de texto"/>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es-ES"/>
              <a:t>Haga clic para modificar el estilo de texto del patrón</a:t>
            </a:r>
          </a:p>
        </p:txBody>
      </p:sp>
      <p:sp>
        <p:nvSpPr>
          <p:cNvPr id="5" name="4 Marcador de fecha"/>
          <p:cNvSpPr txBox="1">
            <a:spLocks noGrp="1"/>
          </p:cNvSpPr>
          <p:nvPr>
            <p:ph type="dt" sz="half" idx="7"/>
          </p:nvPr>
        </p:nvSpPr>
        <p:spPr/>
        <p:txBody>
          <a:bodyPr/>
          <a:lstStyle>
            <a:lvl1pPr>
              <a:defRPr/>
            </a:lvl1pPr>
          </a:lstStyle>
          <a:p>
            <a:pPr lvl="0"/>
            <a:fld id="{4D0F55A1-3B4A-4B72-8225-F2C328F7FF39}" type="datetime1">
              <a:rPr lang="es-ES"/>
              <a:pPr lvl="0"/>
              <a:t>31/01/2018</a:t>
            </a:fld>
            <a:endParaRPr lang="es-ES"/>
          </a:p>
        </p:txBody>
      </p:sp>
      <p:sp>
        <p:nvSpPr>
          <p:cNvPr id="6" name="5 Marcador de pie de página"/>
          <p:cNvSpPr txBox="1">
            <a:spLocks noGrp="1"/>
          </p:cNvSpPr>
          <p:nvPr>
            <p:ph type="ftr" sz="quarter" idx="9"/>
          </p:nvPr>
        </p:nvSpPr>
        <p:spPr/>
        <p:txBody>
          <a:bodyPr/>
          <a:lstStyle>
            <a:lvl1pPr>
              <a:defRPr/>
            </a:lvl1pPr>
          </a:lstStyle>
          <a:p>
            <a:pPr lvl="0"/>
            <a:endParaRPr lang="es-ES"/>
          </a:p>
        </p:txBody>
      </p:sp>
      <p:sp>
        <p:nvSpPr>
          <p:cNvPr id="7" name="6 Marcador de número de diapositiva"/>
          <p:cNvSpPr txBox="1">
            <a:spLocks noGrp="1"/>
          </p:cNvSpPr>
          <p:nvPr>
            <p:ph type="sldNum" sz="quarter" idx="8"/>
          </p:nvPr>
        </p:nvSpPr>
        <p:spPr/>
        <p:txBody>
          <a:bodyPr/>
          <a:lstStyle>
            <a:lvl1pPr>
              <a:defRPr/>
            </a:lvl1pPr>
          </a:lstStyle>
          <a:p>
            <a:pPr lvl="0"/>
            <a:fld id="{079151AF-D21F-4AD5-8954-743DEC718C31}" type="slidenum">
              <a:rPr/>
              <a:pPr lvl="0"/>
              <a:t>‹Nº›</a:t>
            </a:fld>
            <a:endParaRPr lang="es-ES"/>
          </a:p>
        </p:txBody>
      </p:sp>
    </p:spTree>
    <p:extLst>
      <p:ext uri="{BB962C8B-B14F-4D97-AF65-F5344CB8AC3E}">
        <p14:creationId xmlns="" xmlns:p14="http://schemas.microsoft.com/office/powerpoint/2010/main" val="2760368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1 Marcador de título"/>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es-ES"/>
              <a:t>Haga clic para modificar el estilo de título del patrón</a:t>
            </a:r>
          </a:p>
        </p:txBody>
      </p:sp>
      <p:sp>
        <p:nvSpPr>
          <p:cNvPr id="3" name="2 Marcador de texto"/>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s-ES" sz="1200" b="0" i="0" u="none" strike="noStrike" kern="1200" cap="none" spc="0" baseline="0">
                <a:solidFill>
                  <a:srgbClr val="898989"/>
                </a:solidFill>
                <a:uFillTx/>
                <a:latin typeface="Calibri"/>
              </a:defRPr>
            </a:lvl1pPr>
          </a:lstStyle>
          <a:p>
            <a:pPr lvl="0"/>
            <a:fld id="{798CEAE2-A309-45B0-937B-17A8D1A2BD91}" type="datetime1">
              <a:rPr lang="es-ES"/>
              <a:pPr lvl="0"/>
              <a:t>31/01/2018</a:t>
            </a:fld>
            <a:endParaRPr lang="es-ES"/>
          </a:p>
        </p:txBody>
      </p:sp>
      <p:sp>
        <p:nvSpPr>
          <p:cNvPr id="5" name="4 Marcador de pie de página"/>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200" b="0" i="0" u="none" strike="noStrike" kern="1200" cap="none" spc="0" baseline="0">
                <a:solidFill>
                  <a:srgbClr val="898989"/>
                </a:solidFill>
                <a:uFillTx/>
                <a:latin typeface="Calibri"/>
              </a:defRPr>
            </a:lvl1pPr>
          </a:lstStyle>
          <a:p>
            <a:pPr lvl="0"/>
            <a:endParaRPr lang="es-ES"/>
          </a:p>
        </p:txBody>
      </p:sp>
      <p:sp>
        <p:nvSpPr>
          <p:cNvPr id="6" name="5 Marcador de número de diapositiva"/>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s-ES" sz="1200" b="0" i="0" u="none" strike="noStrike" kern="1200" cap="none" spc="0" baseline="0">
                <a:solidFill>
                  <a:srgbClr val="898989"/>
                </a:solidFill>
                <a:uFillTx/>
                <a:latin typeface="Calibri"/>
              </a:defRPr>
            </a:lvl1pPr>
          </a:lstStyle>
          <a:p>
            <a:pPr lvl="0"/>
            <a:fld id="{86579721-94D3-4EAE-8D0A-58A1F1E1E5E9}" type="slidenum">
              <a:rPr/>
              <a:pPr lvl="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 xmlns:p14="http://schemas.microsoft.com/office/powerpoint/2010/main" Requires="p14">
      <p:transition spd="slow" p14:dur="2000"/>
    </mc:Choice>
    <mc:Fallback>
      <p:transition spd="slow"/>
    </mc:Fallback>
  </mc:AlternateContent>
  <p:txStyles>
    <p:titleStyle>
      <a:lvl1pPr marL="0" marR="0" lvl="0" indent="0" algn="ctr" defTabSz="914400" rtl="0" fontAlgn="auto" hangingPunct="1">
        <a:lnSpc>
          <a:spcPct val="100000"/>
        </a:lnSpc>
        <a:spcBef>
          <a:spcPts val="0"/>
        </a:spcBef>
        <a:spcAft>
          <a:spcPts val="0"/>
        </a:spcAft>
        <a:buNone/>
        <a:tabLst/>
        <a:defRPr lang="es-ES" sz="4400" b="0" i="0" u="none" strike="noStrike" kern="1200" cap="none" spc="0" baseline="0">
          <a:solidFill>
            <a:srgbClr val="000000"/>
          </a:solidFill>
          <a:uFillTx/>
          <a:latin typeface="Calibri"/>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es-ES" sz="3200" b="0" i="0" u="none" strike="noStrike" kern="1200" cap="none" spc="0" baseline="0">
          <a:solidFill>
            <a:srgbClr val="000000"/>
          </a:solidFill>
          <a:uFillTx/>
          <a:latin typeface="Calibri"/>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es-ES" sz="2800" b="0" i="0" u="none" strike="noStrike" kern="1200" cap="none" spc="0" baseline="0">
          <a:solidFill>
            <a:srgbClr val="000000"/>
          </a:solidFill>
          <a:uFillTx/>
          <a:latin typeface="Calibri"/>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es-ES" sz="2400" b="0" i="0" u="none" strike="noStrike" kern="1200" cap="none" spc="0" baseline="0">
          <a:solidFill>
            <a:srgbClr val="000000"/>
          </a:solidFill>
          <a:uFillTx/>
          <a:latin typeface="Calibri"/>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es-ES" sz="2000" b="0" i="0" u="none" strike="noStrike" kern="1200" cap="none" spc="0" baseline="0">
          <a:solidFill>
            <a:srgbClr val="000000"/>
          </a:solidFill>
          <a:uFillTx/>
          <a:latin typeface="Calibri"/>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es-ES" sz="20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www.anpe.es/Html/pdf/r530/20_21%20INFORMACION%20PROFESIONAL.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gonzaloanaya.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1 Título"/>
          <p:cNvSpPr txBox="1">
            <a:spLocks noGrp="1"/>
          </p:cNvSpPr>
          <p:nvPr>
            <p:ph type="ctrTitle"/>
          </p:nvPr>
        </p:nvSpPr>
        <p:spPr>
          <a:xfrm>
            <a:off x="685799" y="1666699"/>
            <a:ext cx="7772400" cy="1470026"/>
          </a:xfrm>
        </p:spPr>
        <p:txBody>
          <a:bodyPr/>
          <a:lstStyle/>
          <a:p>
            <a:pPr lvl="0"/>
            <a:r>
              <a:rPr lang="es-ES" sz="4000" dirty="0" smtClean="0">
                <a:solidFill>
                  <a:schemeClr val="accent2">
                    <a:lumMod val="75000"/>
                  </a:schemeClr>
                </a:solidFill>
              </a:rPr>
              <a:t>QUINA ESCOLA VOLEM? </a:t>
            </a:r>
            <a:br>
              <a:rPr lang="es-ES" sz="4000" dirty="0" smtClean="0">
                <a:solidFill>
                  <a:schemeClr val="accent2">
                    <a:lumMod val="75000"/>
                  </a:schemeClr>
                </a:solidFill>
              </a:rPr>
            </a:br>
            <a:r>
              <a:rPr lang="es-ES" sz="3600" dirty="0" smtClean="0">
                <a:solidFill>
                  <a:schemeClr val="accent2">
                    <a:lumMod val="75000"/>
                  </a:schemeClr>
                </a:solidFill>
              </a:rPr>
              <a:t>PENSANT ELS TEMPS </a:t>
            </a:r>
            <a:r>
              <a:rPr lang="es-ES" sz="3600" dirty="0">
                <a:solidFill>
                  <a:schemeClr val="accent2">
                    <a:lumMod val="75000"/>
                  </a:schemeClr>
                </a:solidFill>
              </a:rPr>
              <a:t>ESCOLARS</a:t>
            </a:r>
          </a:p>
        </p:txBody>
      </p:sp>
      <p:sp>
        <p:nvSpPr>
          <p:cNvPr id="3" name="2 Subtítulo"/>
          <p:cNvSpPr txBox="1">
            <a:spLocks noGrp="1"/>
          </p:cNvSpPr>
          <p:nvPr>
            <p:ph type="subTitle" idx="1"/>
          </p:nvPr>
        </p:nvSpPr>
        <p:spPr/>
        <p:txBody>
          <a:bodyPr/>
          <a:lstStyle/>
          <a:p>
            <a:pPr lvl="0"/>
            <a:r>
              <a:rPr lang="es-ES" dirty="0"/>
              <a:t>Daniel </a:t>
            </a:r>
            <a:r>
              <a:rPr lang="es-ES" dirty="0" err="1"/>
              <a:t>Gabaldón</a:t>
            </a:r>
            <a:r>
              <a:rPr lang="es-ES" dirty="0"/>
              <a:t> </a:t>
            </a:r>
            <a:r>
              <a:rPr lang="es-ES" dirty="0" err="1"/>
              <a:t>Estevan</a:t>
            </a:r>
            <a:r>
              <a:rPr lang="es-ES" dirty="0"/>
              <a:t> </a:t>
            </a:r>
          </a:p>
          <a:p>
            <a:pPr lvl="0"/>
            <a:r>
              <a:rPr lang="es-ES" dirty="0"/>
              <a:t>Sandra </a:t>
            </a:r>
            <a:r>
              <a:rPr lang="es-ES" dirty="0" err="1"/>
              <a:t>Obiol</a:t>
            </a:r>
            <a:r>
              <a:rPr lang="es-ES" dirty="0"/>
              <a:t> Francés</a:t>
            </a:r>
          </a:p>
          <a:p>
            <a:pPr lvl="0"/>
            <a:endParaRPr lang="es-ES" dirty="0"/>
          </a:p>
        </p:txBody>
      </p:sp>
      <p:pic>
        <p:nvPicPr>
          <p:cNvPr id="4" name="Picture 1" descr="imagen Conselleria">
            <a:extLst>
              <a:ext uri="{FF2B5EF4-FFF2-40B4-BE49-F238E27FC236}">
                <a16:creationId xmlns:a16="http://schemas.microsoft.com/office/drawing/2014/main" xmlns="" id="{00000000-0000-0000-0000-000000000000}"/>
              </a:ext>
            </a:extLst>
          </p:cNvPr>
          <p:cNvPicPr>
            <a:picLocks noChangeAspect="1"/>
          </p:cNvPicPr>
          <p:nvPr/>
        </p:nvPicPr>
        <p:blipFill>
          <a:blip r:embed="rId2" cstate="print"/>
          <a:srcRect/>
          <a:stretch>
            <a:fillRect/>
          </a:stretch>
        </p:blipFill>
        <p:spPr>
          <a:xfrm>
            <a:off x="323523" y="5294458"/>
            <a:ext cx="3397480" cy="1135410"/>
          </a:xfrm>
          <a:prstGeom prst="rect">
            <a:avLst/>
          </a:prstGeom>
          <a:noFill/>
          <a:ln>
            <a:noFill/>
          </a:ln>
        </p:spPr>
      </p:pic>
      <p:sp>
        <p:nvSpPr>
          <p:cNvPr id="6" name="7 Rectángulo"/>
          <p:cNvSpPr/>
          <p:nvPr/>
        </p:nvSpPr>
        <p:spPr>
          <a:xfrm>
            <a:off x="1259631" y="332658"/>
            <a:ext cx="6624736" cy="646334"/>
          </a:xfrm>
          <a:prstGeom prst="rect">
            <a:avLst/>
          </a:prstGeom>
          <a:noFill/>
          <a:ln>
            <a:no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0" i="0" u="none" strike="noStrike" kern="1200" cap="all" spc="0" baseline="0" dirty="0" err="1">
                <a:solidFill>
                  <a:srgbClr val="000000"/>
                </a:solidFill>
                <a:uFillTx/>
                <a:latin typeface="Calibri"/>
              </a:rPr>
              <a:t>Confederació</a:t>
            </a:r>
            <a:r>
              <a:rPr lang="es-ES" sz="1800" b="0" i="0" u="none" strike="noStrike" kern="1200" cap="all" spc="0" baseline="0" dirty="0">
                <a:solidFill>
                  <a:srgbClr val="000000"/>
                </a:solidFill>
                <a:uFillTx/>
                <a:latin typeface="Calibri"/>
              </a:rPr>
              <a:t> </a:t>
            </a:r>
            <a:r>
              <a:rPr lang="es-ES" sz="1800" b="0" i="0" u="none" strike="noStrike" kern="1200" cap="all" spc="0" baseline="0" dirty="0" err="1">
                <a:solidFill>
                  <a:srgbClr val="000000"/>
                </a:solidFill>
                <a:uFillTx/>
                <a:latin typeface="Calibri"/>
              </a:rPr>
              <a:t>d’Associacions</a:t>
            </a:r>
            <a:r>
              <a:rPr lang="es-ES" sz="1800" b="0" i="0" u="none" strike="noStrike" kern="1200" cap="all" spc="0" baseline="0" dirty="0">
                <a:solidFill>
                  <a:srgbClr val="000000"/>
                </a:solidFill>
                <a:uFillTx/>
                <a:latin typeface="Calibri"/>
              </a:rPr>
              <a:t> de Pares i Mares </a:t>
            </a:r>
            <a:r>
              <a:rPr lang="es-ES" sz="1800" b="0" i="0" u="none" strike="noStrike" kern="1200" cap="all" spc="0" baseline="0" dirty="0" err="1">
                <a:solidFill>
                  <a:srgbClr val="000000"/>
                </a:solidFill>
                <a:uFillTx/>
                <a:latin typeface="Calibri"/>
              </a:rPr>
              <a:t>d’alumnes</a:t>
            </a:r>
            <a:r>
              <a:rPr lang="es-ES" sz="1800" b="0" i="0" u="none" strike="noStrike" kern="1200" cap="all" spc="0" baseline="0" dirty="0">
                <a:solidFill>
                  <a:srgbClr val="000000"/>
                </a:solidFill>
                <a:uFillTx/>
                <a:latin typeface="Calibri"/>
              </a:rPr>
              <a:t> </a:t>
            </a:r>
            <a:endParaRPr lang="es-ES" sz="1800" b="0" i="0" u="none" strike="noStrike" kern="1200" cap="all" spc="0" baseline="0" dirty="0" smtClean="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0" i="0" u="none" strike="noStrike" kern="1200" cap="all" spc="0" baseline="0" dirty="0" smtClean="0">
                <a:solidFill>
                  <a:srgbClr val="000000"/>
                </a:solidFill>
                <a:uFillTx/>
                <a:latin typeface="Calibri"/>
              </a:rPr>
              <a:t>del</a:t>
            </a:r>
            <a:r>
              <a:rPr lang="es-ES" sz="1800" b="0" i="0" u="none" strike="noStrike" kern="1200" cap="all" spc="0" dirty="0" smtClean="0">
                <a:solidFill>
                  <a:srgbClr val="000000"/>
                </a:solidFill>
                <a:uFillTx/>
                <a:latin typeface="Calibri"/>
              </a:rPr>
              <a:t> país valencià</a:t>
            </a:r>
            <a:r>
              <a:rPr lang="es-ES" sz="1800" b="0" i="0" u="none" strike="noStrike" kern="1200" cap="all" spc="0" baseline="0" dirty="0" smtClean="0">
                <a:solidFill>
                  <a:srgbClr val="000000"/>
                </a:solidFill>
                <a:uFillTx/>
                <a:latin typeface="Calibri"/>
              </a:rPr>
              <a:t> "</a:t>
            </a:r>
            <a:r>
              <a:rPr lang="es-ES" sz="1800" b="0" i="0" u="none" strike="noStrike" kern="1200" cap="all" spc="0" baseline="0" dirty="0">
                <a:solidFill>
                  <a:srgbClr val="000000"/>
                </a:solidFill>
                <a:uFillTx/>
                <a:latin typeface="Calibri"/>
              </a:rPr>
              <a:t>Gonzalo Anaya"</a:t>
            </a:r>
            <a:endParaRPr lang="es-ES" sz="1800" b="0" i="0" u="none" strike="noStrike" kern="1200" cap="none" spc="0" baseline="0" dirty="0">
              <a:solidFill>
                <a:srgbClr val="000000"/>
              </a:solidFill>
              <a:uFillTx/>
              <a:latin typeface="Calibri"/>
            </a:endParaRPr>
          </a:p>
        </p:txBody>
      </p:sp>
      <p:pic>
        <p:nvPicPr>
          <p:cNvPr id="5" name="Imagen 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6296352" y="5419973"/>
            <a:ext cx="2524125" cy="1228725"/>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81148" y="799678"/>
            <a:ext cx="8229600" cy="4978555"/>
          </a:xfrm>
        </p:spPr>
        <p:txBody>
          <a:bodyPr/>
          <a:lstStyle/>
          <a:p>
            <a:pPr marL="0" indent="0" algn="just">
              <a:buNone/>
            </a:pPr>
            <a:r>
              <a:rPr lang="es-ES" sz="1800" dirty="0" smtClean="0"/>
              <a:t>b) La jornada continua a penes </a:t>
            </a:r>
            <a:r>
              <a:rPr lang="es-ES" sz="1800" dirty="0" err="1" smtClean="0"/>
              <a:t>existeix</a:t>
            </a:r>
            <a:r>
              <a:rPr lang="es-ES" sz="1800" dirty="0" smtClean="0"/>
              <a:t> a la Unió Europea. </a:t>
            </a:r>
            <a:r>
              <a:rPr lang="es-ES" sz="1800" dirty="0" err="1" smtClean="0"/>
              <a:t>Només</a:t>
            </a:r>
            <a:r>
              <a:rPr lang="es-ES" sz="1800" dirty="0" smtClean="0"/>
              <a:t> 3 </a:t>
            </a:r>
            <a:r>
              <a:rPr lang="es-ES" sz="1800" dirty="0" err="1" smtClean="0"/>
              <a:t>països</a:t>
            </a:r>
            <a:r>
              <a:rPr lang="es-ES" sz="1800" dirty="0" smtClean="0"/>
              <a:t> la </a:t>
            </a:r>
            <a:r>
              <a:rPr lang="es-ES" sz="1800" dirty="0" err="1" smtClean="0"/>
              <a:t>plantegen</a:t>
            </a:r>
            <a:r>
              <a:rPr lang="es-ES" sz="1800" dirty="0" smtClean="0"/>
              <a:t> </a:t>
            </a:r>
            <a:r>
              <a:rPr lang="es-ES" sz="1800" dirty="0" err="1" smtClean="0"/>
              <a:t>com</a:t>
            </a:r>
            <a:r>
              <a:rPr lang="es-ES" sz="1800" dirty="0" smtClean="0"/>
              <a:t> </a:t>
            </a:r>
            <a:r>
              <a:rPr lang="es-ES" sz="1800" dirty="0" err="1" smtClean="0"/>
              <a:t>nosaltres</a:t>
            </a:r>
            <a:r>
              <a:rPr lang="es-ES" sz="1800" dirty="0" smtClean="0"/>
              <a:t>: Alemania, </a:t>
            </a:r>
            <a:r>
              <a:rPr lang="es-ES" sz="1800" dirty="0" err="1" smtClean="0"/>
              <a:t>Hongria</a:t>
            </a:r>
            <a:r>
              <a:rPr lang="es-ES" sz="1800" dirty="0" smtClean="0"/>
              <a:t> i </a:t>
            </a:r>
            <a:r>
              <a:rPr lang="es-ES" sz="1800" dirty="0" err="1" smtClean="0"/>
              <a:t>Eslovàquia</a:t>
            </a:r>
            <a:endParaRPr lang="es-ES" sz="1800" dirty="0"/>
          </a:p>
        </p:txBody>
      </p:sp>
      <p:sp>
        <p:nvSpPr>
          <p:cNvPr id="5" name="4 Rectángulo"/>
          <p:cNvSpPr/>
          <p:nvPr/>
        </p:nvSpPr>
        <p:spPr>
          <a:xfrm>
            <a:off x="5743703" y="1315639"/>
            <a:ext cx="2998857" cy="276999"/>
          </a:xfrm>
          <a:prstGeom prst="rect">
            <a:avLst/>
          </a:prstGeom>
          <a:solidFill>
            <a:srgbClr val="FFFFFF"/>
          </a:solidFill>
          <a:ln w="25402">
            <a:solidFill>
              <a:srgbClr val="4F81BD"/>
            </a:solid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1" i="0" u="none" strike="noStrike" kern="1200" cap="none" spc="0" baseline="0" dirty="0" err="1" smtClean="0">
                <a:solidFill>
                  <a:srgbClr val="000000"/>
                </a:solidFill>
                <a:uFillTx/>
                <a:latin typeface="Calibri"/>
              </a:rPr>
              <a:t>Temps</a:t>
            </a:r>
            <a:r>
              <a:rPr lang="es-ES" sz="1200" b="1" i="0" u="none" strike="noStrike" kern="1200" cap="none" spc="0" baseline="0" dirty="0" smtClean="0">
                <a:solidFill>
                  <a:srgbClr val="000000"/>
                </a:solidFill>
                <a:uFillTx/>
                <a:latin typeface="Calibri"/>
              </a:rPr>
              <a:t> </a:t>
            </a:r>
            <a:r>
              <a:rPr lang="es-ES" sz="1200" b="1" i="0" u="none" strike="noStrike" kern="1200" cap="none" spc="0" baseline="0" dirty="0" err="1" smtClean="0">
                <a:solidFill>
                  <a:srgbClr val="000000"/>
                </a:solidFill>
                <a:uFillTx/>
                <a:latin typeface="Calibri"/>
              </a:rPr>
              <a:t>escolars</a:t>
            </a:r>
            <a:r>
              <a:rPr lang="es-ES" sz="1200" b="1" i="0" u="none" strike="noStrike" kern="1200" cap="none" spc="0" baseline="0" dirty="0" smtClean="0">
                <a:solidFill>
                  <a:srgbClr val="000000"/>
                </a:solidFill>
                <a:uFillTx/>
                <a:latin typeface="Calibri"/>
              </a:rPr>
              <a:t> </a:t>
            </a:r>
            <a:r>
              <a:rPr lang="es-ES" sz="1200" b="1" i="0" u="none" strike="noStrike" kern="1200" cap="none" spc="0" baseline="0" dirty="0">
                <a:solidFill>
                  <a:srgbClr val="000000"/>
                </a:solidFill>
                <a:uFillTx/>
                <a:latin typeface="Calibri"/>
              </a:rPr>
              <a:t>en Europa</a:t>
            </a:r>
          </a:p>
        </p:txBody>
      </p:sp>
      <p:sp>
        <p:nvSpPr>
          <p:cNvPr id="7" name="Título 1"/>
          <p:cNvSpPr>
            <a:spLocks noGrp="1"/>
          </p:cNvSpPr>
          <p:nvPr>
            <p:ph type="title"/>
          </p:nvPr>
        </p:nvSpPr>
        <p:spPr>
          <a:xfrm>
            <a:off x="-48280" y="-64076"/>
            <a:ext cx="8229600" cy="1143000"/>
          </a:xfrm>
        </p:spPr>
        <p:txBody>
          <a:bodyPr/>
          <a:lstStyle/>
          <a:p>
            <a:pPr algn="l"/>
            <a:r>
              <a:rPr lang="es-ES" sz="4200" dirty="0" smtClean="0">
                <a:solidFill>
                  <a:schemeClr val="accent2">
                    <a:lumMod val="75000"/>
                  </a:schemeClr>
                </a:solidFill>
              </a:rPr>
              <a:t>2. Un </a:t>
            </a:r>
            <a:r>
              <a:rPr lang="es-ES" sz="4200" dirty="0" err="1" smtClean="0">
                <a:solidFill>
                  <a:schemeClr val="accent2">
                    <a:lumMod val="75000"/>
                  </a:schemeClr>
                </a:solidFill>
              </a:rPr>
              <a:t>canvi</a:t>
            </a:r>
            <a:r>
              <a:rPr lang="es-ES" sz="4200" dirty="0" smtClean="0">
                <a:solidFill>
                  <a:schemeClr val="accent2">
                    <a:lumMod val="75000"/>
                  </a:schemeClr>
                </a:solidFill>
              </a:rPr>
              <a:t> de la jornada per a </a:t>
            </a:r>
            <a:r>
              <a:rPr lang="es-ES" sz="4200" dirty="0" err="1" smtClean="0">
                <a:solidFill>
                  <a:schemeClr val="accent2">
                    <a:lumMod val="75000"/>
                  </a:schemeClr>
                </a:solidFill>
              </a:rPr>
              <a:t>què</a:t>
            </a:r>
            <a:r>
              <a:rPr lang="es-ES" sz="4200" dirty="0" smtClean="0">
                <a:solidFill>
                  <a:schemeClr val="accent2">
                    <a:lumMod val="75000"/>
                  </a:schemeClr>
                </a:solidFill>
              </a:rPr>
              <a:t>? </a:t>
            </a:r>
            <a:endParaRPr lang="es-ES" sz="4200" dirty="0">
              <a:solidFill>
                <a:schemeClr val="accent2">
                  <a:lumMod val="75000"/>
                </a:schemeClr>
              </a:solidFill>
            </a:endParaRPr>
          </a:p>
        </p:txBody>
      </p:sp>
      <p:pic>
        <p:nvPicPr>
          <p:cNvPr id="11" name="Picture 3"/>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841327" y="1677040"/>
            <a:ext cx="7065006" cy="514338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2" name="6 Rectángulo"/>
          <p:cNvSpPr/>
          <p:nvPr/>
        </p:nvSpPr>
        <p:spPr>
          <a:xfrm>
            <a:off x="118518" y="6205689"/>
            <a:ext cx="1910698" cy="430887"/>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_tradnl" sz="1100" b="0" i="0" u="none" strike="noStrike" kern="1200" cap="none" spc="0" baseline="0" dirty="0" err="1" smtClean="0">
                <a:solidFill>
                  <a:srgbClr val="000000"/>
                </a:solidFill>
                <a:uFillTx/>
                <a:latin typeface="Calibri"/>
              </a:rPr>
              <a:t>Fuont</a:t>
            </a:r>
            <a:r>
              <a:rPr lang="es-ES_tradnl" sz="1100" b="0" i="0" u="none" strike="noStrike" kern="1200" cap="none" spc="0" baseline="0" dirty="0" smtClean="0">
                <a:solidFill>
                  <a:srgbClr val="000000"/>
                </a:solidFill>
                <a:uFillTx/>
                <a:latin typeface="Calibri"/>
              </a:rPr>
              <a:t>: </a:t>
            </a:r>
            <a:r>
              <a:rPr lang="es-ES_tradnl" sz="1100" b="0" i="0" u="none" strike="noStrike" kern="1200" cap="none" spc="0" baseline="0" dirty="0" err="1" smtClean="0">
                <a:solidFill>
                  <a:srgbClr val="000000"/>
                </a:solidFill>
                <a:uFillTx/>
                <a:latin typeface="Calibri"/>
              </a:rPr>
              <a:t>elaboració</a:t>
            </a:r>
            <a:r>
              <a:rPr lang="es-ES_tradnl" sz="1100" b="0" i="0" u="none" strike="noStrike" kern="1200" cap="none" spc="0" baseline="0" dirty="0" smtClean="0">
                <a:solidFill>
                  <a:srgbClr val="000000"/>
                </a:solidFill>
                <a:uFillTx/>
                <a:latin typeface="Calibri"/>
              </a:rPr>
              <a:t> </a:t>
            </a:r>
            <a:r>
              <a:rPr lang="es-ES_tradnl" sz="1100" b="0" i="0" u="none" strike="noStrike" kern="1200" cap="none" spc="0" baseline="0" dirty="0" err="1" smtClean="0">
                <a:solidFill>
                  <a:srgbClr val="000000"/>
                </a:solidFill>
                <a:uFillTx/>
                <a:latin typeface="Calibri"/>
              </a:rPr>
              <a:t>pròpia</a:t>
            </a:r>
            <a:r>
              <a:rPr lang="es-ES_tradnl" sz="1100" b="0" i="0" u="none" strike="noStrike" kern="1200" cap="none" spc="0" baseline="0" dirty="0" smtClean="0">
                <a:solidFill>
                  <a:srgbClr val="000000"/>
                </a:solidFill>
                <a:uFillTx/>
                <a:latin typeface="Calibri"/>
              </a:rPr>
              <a:t>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_tradnl" sz="1100" b="0" i="0" u="none" strike="noStrike" kern="1200" cap="none" spc="0" baseline="0" dirty="0" smtClean="0">
                <a:solidFill>
                  <a:srgbClr val="000000"/>
                </a:solidFill>
                <a:uFillTx/>
                <a:latin typeface="Calibri"/>
              </a:rPr>
              <a:t>a partir </a:t>
            </a:r>
            <a:r>
              <a:rPr lang="es-ES_tradnl" sz="1100" b="0" i="0" u="none" strike="noStrike" kern="1200" cap="none" spc="0" baseline="0" dirty="0" err="1" smtClean="0">
                <a:solidFill>
                  <a:srgbClr val="000000"/>
                </a:solidFill>
                <a:uFillTx/>
                <a:latin typeface="Calibri"/>
              </a:rPr>
              <a:t>de’Eurydice</a:t>
            </a:r>
            <a:r>
              <a:rPr lang="es-ES_tradnl" sz="1100" b="0" i="0" u="none" strike="noStrike" kern="1200" cap="none" spc="0" baseline="0" dirty="0" smtClean="0">
                <a:solidFill>
                  <a:srgbClr val="000000"/>
                </a:solidFill>
                <a:uFillTx/>
                <a:latin typeface="Calibri"/>
              </a:rPr>
              <a:t> 2016</a:t>
            </a:r>
            <a:endParaRPr lang="es-ES_tradnl" sz="1100" b="0" i="0" u="none" strike="noStrike" kern="1200" cap="none" spc="0" baseline="0" dirty="0">
              <a:solidFill>
                <a:srgbClr val="000000"/>
              </a:solidFill>
              <a:uFillTx/>
              <a:latin typeface="Calibri"/>
            </a:endParaRPr>
          </a:p>
        </p:txBody>
      </p:sp>
      <p:sp>
        <p:nvSpPr>
          <p:cNvPr id="13" name="Rectángulo 1"/>
          <p:cNvSpPr/>
          <p:nvPr/>
        </p:nvSpPr>
        <p:spPr>
          <a:xfrm>
            <a:off x="6698457" y="5664669"/>
            <a:ext cx="704426" cy="748657"/>
          </a:xfrm>
          <a:prstGeom prst="rect">
            <a:avLst/>
          </a:prstGeom>
          <a:no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4" name="Picture 4"/>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68836" y="4778115"/>
            <a:ext cx="1772491" cy="669789"/>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136636199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27262" y="996645"/>
            <a:ext cx="8229600" cy="4525959"/>
          </a:xfrm>
        </p:spPr>
        <p:txBody>
          <a:bodyPr/>
          <a:lstStyle/>
          <a:p>
            <a:pPr marL="0" indent="0">
              <a:buNone/>
            </a:pPr>
            <a:r>
              <a:rPr lang="es-ES" sz="1800" dirty="0" smtClean="0"/>
              <a:t>c) A </a:t>
            </a:r>
            <a:r>
              <a:rPr lang="es-ES" sz="1800" dirty="0" err="1" smtClean="0"/>
              <a:t>Espanya</a:t>
            </a:r>
            <a:r>
              <a:rPr lang="es-ES" sz="1800" dirty="0" smtClean="0"/>
              <a:t> </a:t>
            </a:r>
            <a:r>
              <a:rPr lang="es-ES" sz="1800" dirty="0" err="1" smtClean="0"/>
              <a:t>tampoc</a:t>
            </a:r>
            <a:r>
              <a:rPr lang="es-ES" sz="1800" dirty="0" smtClean="0"/>
              <a:t> </a:t>
            </a:r>
            <a:r>
              <a:rPr lang="es-ES" sz="1800" dirty="0" err="1" smtClean="0"/>
              <a:t>està</a:t>
            </a:r>
            <a:r>
              <a:rPr lang="es-ES" sz="1800" dirty="0" smtClean="0"/>
              <a:t> tan </a:t>
            </a:r>
            <a:r>
              <a:rPr lang="es-ES" sz="1800" dirty="0" err="1" smtClean="0"/>
              <a:t>extesa</a:t>
            </a:r>
            <a:r>
              <a:rPr lang="es-ES" sz="1800" dirty="0" smtClean="0"/>
              <a:t> </a:t>
            </a:r>
            <a:r>
              <a:rPr lang="es-ES" sz="1800" dirty="0" err="1" smtClean="0"/>
              <a:t>com</a:t>
            </a:r>
            <a:r>
              <a:rPr lang="es-ES" sz="1800" dirty="0" smtClean="0"/>
              <a:t> es sol </a:t>
            </a:r>
            <a:r>
              <a:rPr lang="es-ES" sz="1800" dirty="0" err="1" smtClean="0"/>
              <a:t>creure</a:t>
            </a:r>
            <a:r>
              <a:rPr lang="es-ES" sz="1800" dirty="0" smtClean="0"/>
              <a:t> </a:t>
            </a:r>
            <a:endParaRPr lang="es-ES" sz="1800" dirty="0"/>
          </a:p>
        </p:txBody>
      </p:sp>
      <p:sp>
        <p:nvSpPr>
          <p:cNvPr id="6" name="6 Rectángulo"/>
          <p:cNvSpPr/>
          <p:nvPr/>
        </p:nvSpPr>
        <p:spPr>
          <a:xfrm>
            <a:off x="31010" y="5842337"/>
            <a:ext cx="9129860" cy="1015663"/>
          </a:xfrm>
          <a:prstGeom prst="rect">
            <a:avLst/>
          </a:prstGeom>
          <a:noFill/>
          <a:ln>
            <a:noFill/>
            <a:prstDash val="solid"/>
          </a:ln>
        </p:spPr>
        <p:txBody>
          <a:bodyPr vert="horz" wrap="square" lIns="91440" tIns="45720" rIns="91440" bIns="45720" anchor="t" anchorCtr="0" compatLnSpc="1">
            <a:spAutoFit/>
          </a:bodyPr>
          <a:lstStyle/>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ca-ES" sz="1000" b="0" i="0" u="none" strike="noStrike" kern="1200" cap="none" spc="0" baseline="0" dirty="0" smtClean="0">
                <a:solidFill>
                  <a:srgbClr val="000000"/>
                </a:solidFill>
                <a:uFillTx/>
                <a:latin typeface="Calibri"/>
              </a:rPr>
              <a:t>Fonts: Les</a:t>
            </a:r>
            <a:r>
              <a:rPr lang="ca-ES" sz="1000" b="0" i="0" u="none" strike="noStrike" kern="1200" cap="none" spc="0" dirty="0" smtClean="0">
                <a:solidFill>
                  <a:srgbClr val="000000"/>
                </a:solidFill>
                <a:uFillTx/>
                <a:latin typeface="Calibri"/>
              </a:rPr>
              <a:t> </a:t>
            </a:r>
            <a:r>
              <a:rPr lang="ca-ES" sz="1000" b="0" i="0" u="none" strike="noStrike" kern="1200" cap="none" spc="0" baseline="0" dirty="0" smtClean="0">
                <a:solidFill>
                  <a:srgbClr val="000000"/>
                </a:solidFill>
                <a:uFillTx/>
                <a:latin typeface="Calibri"/>
              </a:rPr>
              <a:t> dades ací presentades s’han obtingut</a:t>
            </a:r>
            <a:r>
              <a:rPr lang="ca-ES" sz="1000" b="0" i="0" u="none" strike="noStrike" kern="1200" cap="none" spc="0" dirty="0" smtClean="0">
                <a:solidFill>
                  <a:srgbClr val="000000"/>
                </a:solidFill>
                <a:uFillTx/>
                <a:latin typeface="Calibri"/>
              </a:rPr>
              <a:t> </a:t>
            </a:r>
            <a:r>
              <a:rPr lang="ca-ES" sz="1000" b="0" i="0" u="none" strike="noStrike" kern="1200" cap="none" spc="0" baseline="0" dirty="0" smtClean="0">
                <a:solidFill>
                  <a:srgbClr val="000000"/>
                </a:solidFill>
                <a:uFillTx/>
                <a:latin typeface="Calibri"/>
              </a:rPr>
              <a:t> del document d’ANPE titulat “LA JORNADA ESCOLAR EN LA ESCUELA PÚBLICA” de 2010 recuperat de </a:t>
            </a:r>
            <a:r>
              <a:rPr lang="ca-ES" sz="1000" b="0" i="0" u="sng" strike="noStrike" kern="1200" cap="none" spc="0" baseline="0" dirty="0" smtClean="0">
                <a:solidFill>
                  <a:srgbClr val="000000"/>
                </a:solidFill>
                <a:uFillTx/>
                <a:latin typeface="Calibri"/>
                <a:hlinkClick r:id="rId2"/>
              </a:rPr>
              <a:t>http://www.anpe.es/Html/pdf/r530/20_21%20INFORMACION%20PROFESIONAL.pdf</a:t>
            </a:r>
            <a:r>
              <a:rPr lang="ca-ES" sz="1000" b="0" i="0" u="none" strike="noStrike" kern="1200" cap="none" spc="0" baseline="0" dirty="0" smtClean="0">
                <a:solidFill>
                  <a:srgbClr val="000000"/>
                </a:solidFill>
                <a:uFillTx/>
                <a:latin typeface="Calibri"/>
              </a:rPr>
              <a:t>  </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ca-ES" sz="1000" b="0" i="0" u="none" strike="noStrike" kern="1200" cap="none" spc="0" baseline="0" dirty="0" smtClean="0">
                <a:solidFill>
                  <a:srgbClr val="000000"/>
                </a:solidFill>
                <a:uFillTx/>
                <a:latin typeface="Calibri"/>
              </a:rPr>
              <a:t>Per tal d’actualitzar les dades se realitzaren consultes a totes i cadascuna de les conselleries d’educació de les diferents CCAA  (07.10.2016), havent obtingut</a:t>
            </a:r>
            <a:r>
              <a:rPr lang="ca-ES" sz="1000" b="0" i="0" u="none" strike="noStrike" kern="1200" cap="none" spc="0" dirty="0" smtClean="0">
                <a:solidFill>
                  <a:srgbClr val="000000"/>
                </a:solidFill>
                <a:uFillTx/>
                <a:latin typeface="Calibri"/>
              </a:rPr>
              <a:t> </a:t>
            </a:r>
            <a:r>
              <a:rPr lang="ca-ES" sz="1000" b="0" i="0" u="none" strike="noStrike" kern="1200" cap="none" spc="0" baseline="0" dirty="0" smtClean="0">
                <a:solidFill>
                  <a:srgbClr val="000000"/>
                </a:solidFill>
                <a:uFillTx/>
                <a:latin typeface="Calibri"/>
              </a:rPr>
              <a:t>dades, fins</a:t>
            </a:r>
            <a:r>
              <a:rPr lang="ca-ES" sz="1000" b="0" i="0" u="none" strike="noStrike" kern="1200" cap="none" spc="0" dirty="0" smtClean="0">
                <a:solidFill>
                  <a:srgbClr val="000000"/>
                </a:solidFill>
                <a:uFillTx/>
                <a:latin typeface="Calibri"/>
              </a:rPr>
              <a:t> </a:t>
            </a:r>
            <a:r>
              <a:rPr lang="ca-ES" sz="1000" b="0" i="0" u="none" strike="noStrike" kern="1200" cap="none" spc="0" baseline="0" dirty="0" smtClean="0">
                <a:solidFill>
                  <a:srgbClr val="000000"/>
                </a:solidFill>
                <a:uFillTx/>
                <a:latin typeface="Calibri"/>
              </a:rPr>
              <a:t>la data, d’Aragó, Illes Balears, Euskadi </a:t>
            </a:r>
            <a:r>
              <a:rPr lang="ca-ES" sz="1000" dirty="0" smtClean="0">
                <a:solidFill>
                  <a:srgbClr val="000000"/>
                </a:solidFill>
                <a:latin typeface="Calibri"/>
              </a:rPr>
              <a:t>i</a:t>
            </a:r>
            <a:r>
              <a:rPr lang="ca-ES" sz="1000" b="0" i="0" u="none" strike="noStrike" kern="1200" cap="none" spc="0" baseline="0" dirty="0" smtClean="0">
                <a:solidFill>
                  <a:srgbClr val="000000"/>
                </a:solidFill>
                <a:uFillTx/>
                <a:latin typeface="Calibri"/>
              </a:rPr>
              <a:t> </a:t>
            </a:r>
            <a:r>
              <a:rPr lang="ca-ES" sz="1000" b="0" i="0" u="none" strike="noStrike" kern="1200" cap="none" spc="0" dirty="0" smtClean="0">
                <a:solidFill>
                  <a:srgbClr val="000000"/>
                </a:solidFill>
                <a:uFillTx/>
                <a:latin typeface="Calibri"/>
              </a:rPr>
              <a:t>País Valenci</a:t>
            </a:r>
            <a:r>
              <a:rPr lang="ca-ES" sz="1000" dirty="0" smtClean="0">
                <a:solidFill>
                  <a:srgbClr val="000000"/>
                </a:solidFill>
                <a:latin typeface="Calibri"/>
              </a:rPr>
              <a:t>à</a:t>
            </a:r>
            <a:r>
              <a:rPr lang="ca-ES" sz="1000" b="0" i="0" u="none" strike="noStrike" kern="1200" cap="none" spc="0" baseline="0" dirty="0" smtClean="0">
                <a:solidFill>
                  <a:srgbClr val="000000"/>
                </a:solidFill>
                <a:uFillTx/>
                <a:latin typeface="Calibri"/>
              </a:rPr>
              <a:t>. A totes aquestes</a:t>
            </a:r>
            <a:r>
              <a:rPr lang="ca-ES" sz="1000" b="0" i="0" u="none" strike="noStrike" kern="1200" cap="none" spc="0" dirty="0" smtClean="0">
                <a:solidFill>
                  <a:srgbClr val="000000"/>
                </a:solidFill>
                <a:uFillTx/>
                <a:latin typeface="Calibri"/>
              </a:rPr>
              <a:t> </a:t>
            </a:r>
            <a:r>
              <a:rPr lang="ca-ES" sz="1000" b="0" i="0" u="none" strike="noStrike" kern="1200" cap="none" spc="0" baseline="0" dirty="0" smtClean="0">
                <a:solidFill>
                  <a:srgbClr val="000000"/>
                </a:solidFill>
                <a:uFillTx/>
                <a:latin typeface="Calibri"/>
              </a:rPr>
              <a:t>agraïm</a:t>
            </a:r>
            <a:r>
              <a:rPr lang="ca-ES" sz="1000" b="0" i="0" u="none" strike="noStrike" kern="1200" cap="none" spc="0" dirty="0" smtClean="0">
                <a:solidFill>
                  <a:srgbClr val="000000"/>
                </a:solidFill>
                <a:uFillTx/>
                <a:latin typeface="Calibri"/>
              </a:rPr>
              <a:t> la seua</a:t>
            </a:r>
            <a:r>
              <a:rPr lang="ca-ES" sz="1000" b="0" i="0" u="none" strike="noStrike" kern="1200" cap="none" spc="0" baseline="0" dirty="0" smtClean="0">
                <a:solidFill>
                  <a:srgbClr val="000000"/>
                </a:solidFill>
                <a:uFillTx/>
                <a:latin typeface="Calibri"/>
              </a:rPr>
              <a:t> col·laboració.  </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ca-ES" sz="1000" b="0" i="0" u="none" strike="noStrike" kern="1200" cap="none" spc="0" baseline="0" dirty="0" smtClean="0">
                <a:solidFill>
                  <a:srgbClr val="000000"/>
                </a:solidFill>
                <a:uFillTx/>
                <a:latin typeface="Calibri"/>
              </a:rPr>
              <a:t>S’ han realitzat també consultes a la Confederació Espanyola de Centres d’Ensenyament </a:t>
            </a:r>
            <a:r>
              <a:rPr lang="ca-ES" sz="1000" dirty="0" smtClean="0">
                <a:solidFill>
                  <a:srgbClr val="000000"/>
                </a:solidFill>
                <a:latin typeface="Calibri"/>
              </a:rPr>
              <a:t>i</a:t>
            </a:r>
            <a:r>
              <a:rPr lang="ca-ES" sz="1000" b="0" i="0" u="none" strike="noStrike" kern="1200" cap="none" spc="0" baseline="0" dirty="0" smtClean="0">
                <a:solidFill>
                  <a:srgbClr val="000000"/>
                </a:solidFill>
                <a:uFillTx/>
                <a:latin typeface="Calibri"/>
              </a:rPr>
              <a:t> a la CICAE-Associació de col·legis privats i independents (09.11.2016). De moment no</a:t>
            </a:r>
            <a:r>
              <a:rPr lang="ca-ES" sz="1000" b="0" i="0" u="none" strike="noStrike" kern="1200" cap="none" spc="0" dirty="0" smtClean="0">
                <a:solidFill>
                  <a:srgbClr val="000000"/>
                </a:solidFill>
                <a:uFillTx/>
                <a:latin typeface="Calibri"/>
              </a:rPr>
              <a:t> hem tingut </a:t>
            </a:r>
            <a:r>
              <a:rPr lang="ca-ES" sz="1000" b="0" i="0" u="none" strike="noStrike" kern="1200" cap="none" spc="0" baseline="0" dirty="0" smtClean="0">
                <a:solidFill>
                  <a:srgbClr val="000000"/>
                </a:solidFill>
                <a:uFillTx/>
                <a:latin typeface="Calibri"/>
              </a:rPr>
              <a:t>resposta.</a:t>
            </a:r>
            <a:endParaRPr lang="ca-ES" sz="1000" b="0" i="0" u="none" strike="noStrike" kern="1200" cap="none" spc="0" baseline="0" dirty="0">
              <a:solidFill>
                <a:srgbClr val="000000"/>
              </a:solidFill>
              <a:uFillTx/>
              <a:latin typeface="Calibri"/>
            </a:endParaRPr>
          </a:p>
        </p:txBody>
      </p:sp>
      <p:sp>
        <p:nvSpPr>
          <p:cNvPr id="8" name="7 Rectángulo"/>
          <p:cNvSpPr/>
          <p:nvPr/>
        </p:nvSpPr>
        <p:spPr>
          <a:xfrm>
            <a:off x="5876700" y="786871"/>
            <a:ext cx="3267299" cy="461665"/>
          </a:xfrm>
          <a:prstGeom prst="rect">
            <a:avLst/>
          </a:prstGeom>
          <a:solidFill>
            <a:srgbClr val="FFFFFF"/>
          </a:solidFill>
          <a:ln w="25402">
            <a:solidFill>
              <a:srgbClr val="4F81BD"/>
            </a:solid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ca-ES" sz="1200" b="1" i="0" u="none" strike="noStrike" kern="1200" cap="none" spc="0" baseline="0" dirty="0" smtClean="0">
                <a:solidFill>
                  <a:srgbClr val="000000"/>
                </a:solidFill>
                <a:uFillTx/>
                <a:latin typeface="Calibri"/>
              </a:rPr>
              <a:t>Grau d’implantació de la jornada continua escolar en </a:t>
            </a:r>
            <a:r>
              <a:rPr lang="ca-ES" sz="1200" b="1" dirty="0" smtClean="0">
                <a:solidFill>
                  <a:srgbClr val="000000"/>
                </a:solidFill>
                <a:latin typeface="Calibri"/>
              </a:rPr>
              <a:t>els </a:t>
            </a:r>
            <a:r>
              <a:rPr lang="ca-ES" sz="1200" b="1" i="0" u="none" strike="noStrike" kern="1200" cap="none" spc="0" baseline="0" dirty="0" smtClean="0">
                <a:solidFill>
                  <a:srgbClr val="000000"/>
                </a:solidFill>
                <a:uFillTx/>
                <a:latin typeface="Calibri"/>
              </a:rPr>
              <a:t>centres públics</a:t>
            </a:r>
            <a:endParaRPr lang="es-ES" sz="1200" b="1" i="0" u="none" strike="noStrike" kern="1200" cap="none" spc="0" baseline="0" dirty="0">
              <a:solidFill>
                <a:srgbClr val="000000"/>
              </a:solidFill>
              <a:uFillTx/>
              <a:latin typeface="Calibri"/>
            </a:endParaRPr>
          </a:p>
        </p:txBody>
      </p:sp>
      <p:sp>
        <p:nvSpPr>
          <p:cNvPr id="9" name="Título 1"/>
          <p:cNvSpPr>
            <a:spLocks noGrp="1"/>
          </p:cNvSpPr>
          <p:nvPr>
            <p:ph type="title"/>
          </p:nvPr>
        </p:nvSpPr>
        <p:spPr>
          <a:xfrm>
            <a:off x="-48280" y="-64076"/>
            <a:ext cx="8229600" cy="1143000"/>
          </a:xfrm>
        </p:spPr>
        <p:txBody>
          <a:bodyPr/>
          <a:lstStyle/>
          <a:p>
            <a:pPr algn="l"/>
            <a:r>
              <a:rPr lang="es-ES" sz="4200" dirty="0" smtClean="0">
                <a:solidFill>
                  <a:schemeClr val="accent2">
                    <a:lumMod val="75000"/>
                  </a:schemeClr>
                </a:solidFill>
              </a:rPr>
              <a:t>2. Un </a:t>
            </a:r>
            <a:r>
              <a:rPr lang="es-ES" sz="4200" dirty="0" err="1" smtClean="0">
                <a:solidFill>
                  <a:schemeClr val="accent2">
                    <a:lumMod val="75000"/>
                  </a:schemeClr>
                </a:solidFill>
              </a:rPr>
              <a:t>canvi</a:t>
            </a:r>
            <a:r>
              <a:rPr lang="es-ES" sz="4200" dirty="0" smtClean="0">
                <a:solidFill>
                  <a:schemeClr val="accent2">
                    <a:lumMod val="75000"/>
                  </a:schemeClr>
                </a:solidFill>
              </a:rPr>
              <a:t> de la jornada per a </a:t>
            </a:r>
            <a:r>
              <a:rPr lang="es-ES" sz="4200" dirty="0" err="1" smtClean="0">
                <a:solidFill>
                  <a:schemeClr val="accent2">
                    <a:lumMod val="75000"/>
                  </a:schemeClr>
                </a:solidFill>
              </a:rPr>
              <a:t>què</a:t>
            </a:r>
            <a:r>
              <a:rPr lang="es-ES" sz="4200" dirty="0" smtClean="0">
                <a:solidFill>
                  <a:schemeClr val="accent2">
                    <a:lumMod val="75000"/>
                  </a:schemeClr>
                </a:solidFill>
              </a:rPr>
              <a:t>? </a:t>
            </a:r>
            <a:endParaRPr lang="es-ES" sz="4200" dirty="0">
              <a:solidFill>
                <a:schemeClr val="accent2">
                  <a:lumMod val="75000"/>
                </a:schemeClr>
              </a:solidFill>
            </a:endParaRPr>
          </a:p>
        </p:txBody>
      </p:sp>
      <p:pic>
        <p:nvPicPr>
          <p:cNvPr id="7" name="8 Imagen">
            <a:extLst>
              <a:ext uri="{FF2B5EF4-FFF2-40B4-BE49-F238E27FC236}">
                <a16:creationId xmlns="" xmlns:a16="http://schemas.microsoft.com/office/drawing/2014/main" id="{00000000-0000-0000-0000-000000000000}"/>
              </a:ext>
            </a:extLst>
          </p:cNvPr>
          <p:cNvPicPr>
            <a:picLocks noChangeAspect="1"/>
          </p:cNvPicPr>
          <p:nvPr/>
        </p:nvPicPr>
        <p:blipFill>
          <a:blip r:embed="rId3" cstate="print"/>
          <a:srcRect/>
          <a:stretch>
            <a:fillRect/>
          </a:stretch>
        </p:blipFill>
        <p:spPr>
          <a:xfrm>
            <a:off x="327677" y="1227551"/>
            <a:ext cx="8466439" cy="4592662"/>
          </a:xfrm>
          <a:prstGeom prst="rect">
            <a:avLst/>
          </a:prstGeom>
          <a:noFill/>
          <a:ln w="9528">
            <a:noFill/>
            <a:prstDash val="solid"/>
          </a:ln>
        </p:spPr>
      </p:pic>
    </p:spTree>
    <p:extLst>
      <p:ext uri="{BB962C8B-B14F-4D97-AF65-F5344CB8AC3E}">
        <p14:creationId xmlns="" xmlns:p14="http://schemas.microsoft.com/office/powerpoint/2010/main" val="110613391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97096" y="931457"/>
            <a:ext cx="8229600" cy="4525959"/>
          </a:xfrm>
        </p:spPr>
        <p:txBody>
          <a:bodyPr/>
          <a:lstStyle/>
          <a:p>
            <a:pPr marL="0" indent="0" algn="just">
              <a:buNone/>
            </a:pPr>
            <a:r>
              <a:rPr lang="es-ES" sz="1800" dirty="0" smtClean="0"/>
              <a:t>e) El </a:t>
            </a:r>
            <a:r>
              <a:rPr lang="es-ES" sz="1800" dirty="0" err="1" smtClean="0"/>
              <a:t>lloc</a:t>
            </a:r>
            <a:r>
              <a:rPr lang="es-ES" sz="1800" dirty="0" smtClean="0"/>
              <a:t> </a:t>
            </a:r>
            <a:r>
              <a:rPr lang="es-ES" sz="1800" dirty="0" err="1" smtClean="0"/>
              <a:t>on</a:t>
            </a:r>
            <a:r>
              <a:rPr lang="es-ES" sz="1800" dirty="0" smtClean="0"/>
              <a:t> es posa el </a:t>
            </a:r>
            <a:r>
              <a:rPr lang="es-ES" sz="1800" dirty="0" err="1" smtClean="0"/>
              <a:t>temps</a:t>
            </a:r>
            <a:r>
              <a:rPr lang="es-ES" sz="1800" dirty="0" smtClean="0"/>
              <a:t> </a:t>
            </a:r>
            <a:r>
              <a:rPr lang="es-ES" sz="1800" dirty="0" err="1" smtClean="0"/>
              <a:t>d’aprenentatge</a:t>
            </a:r>
            <a:r>
              <a:rPr lang="es-ES" sz="1800" dirty="0" smtClean="0"/>
              <a:t> importa, i </a:t>
            </a:r>
            <a:r>
              <a:rPr lang="es-ES" sz="1800" dirty="0" err="1" smtClean="0"/>
              <a:t>molt</a:t>
            </a:r>
            <a:r>
              <a:rPr lang="es-ES" sz="1800" dirty="0" smtClean="0"/>
              <a:t>. No </a:t>
            </a:r>
            <a:r>
              <a:rPr lang="es-ES" sz="1800" dirty="0" err="1" smtClean="0"/>
              <a:t>podem</a:t>
            </a:r>
            <a:r>
              <a:rPr lang="es-ES" sz="1800" dirty="0" smtClean="0"/>
              <a:t> pensar que posar totes les </a:t>
            </a:r>
            <a:r>
              <a:rPr lang="es-ES" sz="1800" dirty="0" err="1" smtClean="0"/>
              <a:t>hores</a:t>
            </a:r>
            <a:r>
              <a:rPr lang="es-ES" sz="1800" dirty="0" smtClean="0"/>
              <a:t> </a:t>
            </a:r>
            <a:r>
              <a:rPr lang="es-ES" sz="1800" dirty="0" err="1" smtClean="0"/>
              <a:t>lectives</a:t>
            </a:r>
            <a:r>
              <a:rPr lang="es-ES" sz="1800" dirty="0" smtClean="0"/>
              <a:t> juntes no té </a:t>
            </a:r>
            <a:r>
              <a:rPr lang="es-ES" sz="1800" dirty="0" err="1" smtClean="0"/>
              <a:t>efectes</a:t>
            </a:r>
            <a:r>
              <a:rPr lang="es-ES" sz="1800" dirty="0" smtClean="0"/>
              <a:t> en el </a:t>
            </a:r>
            <a:r>
              <a:rPr lang="es-ES" sz="1800" dirty="0" err="1" smtClean="0"/>
              <a:t>rendiment</a:t>
            </a:r>
            <a:r>
              <a:rPr lang="es-ES" sz="1800" dirty="0" smtClean="0"/>
              <a:t> </a:t>
            </a:r>
            <a:r>
              <a:rPr lang="es-ES" sz="1800" dirty="0" err="1" smtClean="0"/>
              <a:t>dels</a:t>
            </a:r>
            <a:r>
              <a:rPr lang="es-ES" sz="1800" dirty="0" smtClean="0"/>
              <a:t> </a:t>
            </a:r>
            <a:r>
              <a:rPr lang="es-ES" sz="1800" dirty="0" err="1" smtClean="0"/>
              <a:t>xiquets</a:t>
            </a:r>
            <a:r>
              <a:rPr lang="es-ES" sz="1800" dirty="0" smtClean="0"/>
              <a:t> i </a:t>
            </a:r>
            <a:r>
              <a:rPr lang="es-ES" sz="1800" dirty="0" err="1" smtClean="0"/>
              <a:t>xiquetes</a:t>
            </a:r>
            <a:r>
              <a:rPr lang="es-ES" sz="1800" dirty="0" smtClean="0"/>
              <a:t>. </a:t>
            </a:r>
            <a:endParaRPr lang="es-ES" sz="1800" dirty="0"/>
          </a:p>
        </p:txBody>
      </p:sp>
      <p:sp>
        <p:nvSpPr>
          <p:cNvPr id="4" name="Título 1"/>
          <p:cNvSpPr txBox="1">
            <a:spLocks/>
          </p:cNvSpPr>
          <p:nvPr/>
        </p:nvSpPr>
        <p:spPr>
          <a:xfrm>
            <a:off x="-48280" y="-64076"/>
            <a:ext cx="8229600" cy="1143000"/>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4400" b="0" i="0" u="none" strike="noStrike" kern="1200" cap="none" spc="0" baseline="0">
                <a:solidFill>
                  <a:srgbClr val="000000"/>
                </a:solidFill>
                <a:uFillTx/>
                <a:latin typeface="Calibri"/>
              </a:defRPr>
            </a:lvl1pPr>
          </a:lstStyle>
          <a:p>
            <a:pPr algn="l"/>
            <a:r>
              <a:rPr lang="es-ES" sz="4200" dirty="0" smtClean="0">
                <a:solidFill>
                  <a:schemeClr val="accent2">
                    <a:lumMod val="75000"/>
                  </a:schemeClr>
                </a:solidFill>
              </a:rPr>
              <a:t>2. Un </a:t>
            </a:r>
            <a:r>
              <a:rPr lang="es-ES" sz="4200" dirty="0" err="1" smtClean="0">
                <a:solidFill>
                  <a:schemeClr val="accent2">
                    <a:lumMod val="75000"/>
                  </a:schemeClr>
                </a:solidFill>
              </a:rPr>
              <a:t>canvi</a:t>
            </a:r>
            <a:r>
              <a:rPr lang="es-ES" sz="4200" dirty="0" smtClean="0">
                <a:solidFill>
                  <a:schemeClr val="accent2">
                    <a:lumMod val="75000"/>
                  </a:schemeClr>
                </a:solidFill>
              </a:rPr>
              <a:t> de la jornada per a </a:t>
            </a:r>
            <a:r>
              <a:rPr lang="es-ES" sz="4200" dirty="0" err="1" smtClean="0">
                <a:solidFill>
                  <a:schemeClr val="accent2">
                    <a:lumMod val="75000"/>
                  </a:schemeClr>
                </a:solidFill>
              </a:rPr>
              <a:t>què</a:t>
            </a:r>
            <a:r>
              <a:rPr lang="es-ES" sz="4200" dirty="0" smtClean="0">
                <a:solidFill>
                  <a:schemeClr val="accent2">
                    <a:lumMod val="75000"/>
                  </a:schemeClr>
                </a:solidFill>
              </a:rPr>
              <a:t>? </a:t>
            </a:r>
            <a:endParaRPr lang="es-ES" sz="4200" dirty="0">
              <a:solidFill>
                <a:schemeClr val="accent2">
                  <a:lumMod val="75000"/>
                </a:schemeClr>
              </a:solidFill>
            </a:endParaRPr>
          </a:p>
        </p:txBody>
      </p:sp>
      <p:pic>
        <p:nvPicPr>
          <p:cNvPr id="6" name="35 Imagen">
            <a:extLst>
              <a:ext uri="{FF2B5EF4-FFF2-40B4-BE49-F238E27FC236}">
                <a16:creationId xmlns:a16="http://schemas.microsoft.com/office/drawing/2014/main" xmlns="" id="{00000000-0000-0000-0000-000000000000}"/>
              </a:ext>
            </a:extLst>
          </p:cNvPr>
          <p:cNvPicPr>
            <a:picLocks noChangeAspect="1"/>
          </p:cNvPicPr>
          <p:nvPr/>
        </p:nvPicPr>
        <p:blipFill>
          <a:blip r:embed="rId2" cstate="print"/>
          <a:srcRect/>
          <a:stretch>
            <a:fillRect/>
          </a:stretch>
        </p:blipFill>
        <p:spPr>
          <a:xfrm>
            <a:off x="431405" y="1990724"/>
            <a:ext cx="8229600" cy="4654541"/>
          </a:xfrm>
          <a:prstGeom prst="rect">
            <a:avLst/>
          </a:prstGeom>
          <a:noFill/>
          <a:ln>
            <a:noFill/>
          </a:ln>
        </p:spPr>
      </p:pic>
      <p:sp>
        <p:nvSpPr>
          <p:cNvPr id="7" name="7 Rectángulo"/>
          <p:cNvSpPr/>
          <p:nvPr/>
        </p:nvSpPr>
        <p:spPr>
          <a:xfrm>
            <a:off x="4094087" y="1661411"/>
            <a:ext cx="4597795" cy="461665"/>
          </a:xfrm>
          <a:prstGeom prst="rect">
            <a:avLst/>
          </a:prstGeom>
          <a:solidFill>
            <a:srgbClr val="FFFFFF"/>
          </a:solidFill>
          <a:ln w="25402">
            <a:solidFill>
              <a:srgbClr val="4F81BD"/>
            </a:solid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ca-ES" sz="1200" b="1" i="0" u="none" strike="noStrike" kern="1200" cap="none" spc="0" baseline="0" dirty="0" smtClean="0">
                <a:solidFill>
                  <a:srgbClr val="000000"/>
                </a:solidFill>
                <a:uFillTx/>
                <a:latin typeface="Calibri"/>
              </a:rPr>
              <a:t>Variacions diàries en el rendiment dels alumnes de 10-11 anys després de 3 </a:t>
            </a:r>
            <a:r>
              <a:rPr lang="ca-ES" sz="1200" b="1" i="0" u="none" strike="noStrike" kern="1200" cap="none" spc="0" baseline="0" dirty="0" err="1" smtClean="0">
                <a:solidFill>
                  <a:srgbClr val="000000"/>
                </a:solidFill>
                <a:uFillTx/>
                <a:latin typeface="Calibri"/>
              </a:rPr>
              <a:t>events</a:t>
            </a:r>
            <a:endParaRPr lang="ca-ES" sz="1200" b="1" i="0" u="none" strike="noStrike" kern="1200" cap="none" spc="0" baseline="0" dirty="0">
              <a:solidFill>
                <a:srgbClr val="000000"/>
              </a:solidFill>
              <a:uFillTx/>
              <a:latin typeface="Calibri"/>
            </a:endParaRPr>
          </a:p>
        </p:txBody>
      </p:sp>
      <p:sp>
        <p:nvSpPr>
          <p:cNvPr id="9" name="6 Rectángulo"/>
          <p:cNvSpPr/>
          <p:nvPr/>
        </p:nvSpPr>
        <p:spPr>
          <a:xfrm>
            <a:off x="4391471" y="6527899"/>
            <a:ext cx="4752529" cy="261609"/>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100" b="0" i="0" u="none" strike="noStrike" kern="0" cap="none" spc="0" baseline="0" dirty="0" smtClean="0">
                <a:solidFill>
                  <a:srgbClr val="000000"/>
                </a:solidFill>
                <a:uFillTx/>
                <a:latin typeface="Calibri"/>
              </a:rPr>
              <a:t>Font: </a:t>
            </a:r>
            <a:r>
              <a:rPr lang="es-ES" sz="1100" b="0" i="0" u="none" strike="noStrike" kern="0" cap="none" spc="0" baseline="0" dirty="0" err="1">
                <a:solidFill>
                  <a:srgbClr val="000000"/>
                </a:solidFill>
                <a:uFillTx/>
                <a:latin typeface="Calibri"/>
              </a:rPr>
              <a:t>Testu</a:t>
            </a:r>
            <a:r>
              <a:rPr lang="es-ES" sz="1100" b="0" i="0" u="none" strike="noStrike" kern="0" cap="none" spc="0" baseline="0" dirty="0">
                <a:solidFill>
                  <a:srgbClr val="000000"/>
                </a:solidFill>
                <a:uFillTx/>
                <a:latin typeface="Calibri"/>
              </a:rPr>
              <a:t> (1994), INSERM, 2001, p. 54, </a:t>
            </a:r>
            <a:r>
              <a:rPr lang="es-ES" sz="1100" b="0" i="0" u="none" strike="noStrike" kern="0" cap="none" spc="0" baseline="0" dirty="0" err="1" smtClean="0">
                <a:solidFill>
                  <a:srgbClr val="000000"/>
                </a:solidFill>
                <a:uFillTx/>
                <a:latin typeface="Calibri"/>
              </a:rPr>
              <a:t>citat</a:t>
            </a:r>
            <a:r>
              <a:rPr lang="es-ES" sz="1100" b="0" i="0" u="none" strike="noStrike" kern="0" cap="none" spc="0" baseline="0" dirty="0" smtClean="0">
                <a:solidFill>
                  <a:srgbClr val="000000"/>
                </a:solidFill>
                <a:uFillTx/>
                <a:latin typeface="Calibri"/>
              </a:rPr>
              <a:t> a </a:t>
            </a:r>
            <a:r>
              <a:rPr lang="es-ES" sz="1100" b="0" i="0" u="none" strike="noStrike" kern="0" cap="none" spc="0" baseline="0" dirty="0" err="1">
                <a:solidFill>
                  <a:srgbClr val="000000"/>
                </a:solidFill>
                <a:uFillTx/>
                <a:latin typeface="Calibri"/>
              </a:rPr>
              <a:t>Suchaut</a:t>
            </a:r>
            <a:r>
              <a:rPr lang="es-ES" sz="1100" b="0" i="0" u="none" strike="noStrike" kern="0" cap="none" spc="0" baseline="0" dirty="0">
                <a:solidFill>
                  <a:srgbClr val="000000"/>
                </a:solidFill>
                <a:uFillTx/>
                <a:latin typeface="Calibri"/>
              </a:rPr>
              <a:t>, B. (2009, </a:t>
            </a:r>
            <a:r>
              <a:rPr lang="es-ES" sz="1100" b="0" i="0" u="none" strike="noStrike" kern="0" cap="none" spc="0" baseline="0" dirty="0" err="1">
                <a:solidFill>
                  <a:srgbClr val="000000"/>
                </a:solidFill>
                <a:uFillTx/>
                <a:latin typeface="Calibri"/>
              </a:rPr>
              <a:t>May</a:t>
            </a:r>
            <a:r>
              <a:rPr lang="es-ES" sz="1100" b="0" i="0" u="none" strike="noStrike" kern="0" cap="none" spc="0" baseline="0" dirty="0">
                <a:solidFill>
                  <a:srgbClr val="000000"/>
                </a:solidFill>
                <a:uFillTx/>
                <a:latin typeface="Calibri"/>
              </a:rPr>
              <a:t>)</a:t>
            </a:r>
            <a:endParaRPr lang="es-ES" sz="1100" b="0" i="0" u="none" strike="noStrike" kern="1200" cap="none" spc="0" baseline="0" dirty="0">
              <a:solidFill>
                <a:srgbClr val="000000"/>
              </a:solidFill>
              <a:uFillTx/>
              <a:latin typeface="Calibri"/>
            </a:endParaRPr>
          </a:p>
        </p:txBody>
      </p:sp>
    </p:spTree>
    <p:extLst>
      <p:ext uri="{BB962C8B-B14F-4D97-AF65-F5344CB8AC3E}">
        <p14:creationId xmlns="" xmlns:p14="http://schemas.microsoft.com/office/powerpoint/2010/main" val="46395406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8096250" cy="704850"/>
          </a:xfrm>
        </p:spPr>
        <p:txBody>
          <a:bodyPr/>
          <a:lstStyle/>
          <a:p>
            <a:pPr algn="l"/>
            <a:r>
              <a:rPr lang="es-ES" sz="4200" dirty="0">
                <a:solidFill>
                  <a:schemeClr val="accent2">
                    <a:lumMod val="75000"/>
                  </a:schemeClr>
                </a:solidFill>
                <a:ea typeface="+mn-ea"/>
                <a:cs typeface="+mn-cs"/>
              </a:rPr>
              <a:t>3. </a:t>
            </a:r>
            <a:r>
              <a:rPr lang="es-ES" sz="4200" dirty="0" err="1">
                <a:solidFill>
                  <a:schemeClr val="accent2">
                    <a:lumMod val="75000"/>
                  </a:schemeClr>
                </a:solidFill>
                <a:ea typeface="+mn-ea"/>
                <a:cs typeface="+mn-cs"/>
              </a:rPr>
              <a:t>Volem</a:t>
            </a:r>
            <a:r>
              <a:rPr lang="es-ES" sz="4200" dirty="0">
                <a:solidFill>
                  <a:schemeClr val="accent2">
                    <a:lumMod val="75000"/>
                  </a:schemeClr>
                </a:solidFill>
                <a:ea typeface="+mn-ea"/>
                <a:cs typeface="+mn-cs"/>
              </a:rPr>
              <a:t> una </a:t>
            </a:r>
            <a:r>
              <a:rPr lang="es-ES" sz="4200" dirty="0" err="1">
                <a:solidFill>
                  <a:schemeClr val="accent2">
                    <a:lumMod val="75000"/>
                  </a:schemeClr>
                </a:solidFill>
                <a:ea typeface="+mn-ea"/>
                <a:cs typeface="+mn-cs"/>
              </a:rPr>
              <a:t>escola</a:t>
            </a:r>
            <a:r>
              <a:rPr lang="es-ES" sz="4200" dirty="0">
                <a:solidFill>
                  <a:schemeClr val="accent2">
                    <a:lumMod val="75000"/>
                  </a:schemeClr>
                </a:solidFill>
                <a:ea typeface="+mn-ea"/>
                <a:cs typeface="+mn-cs"/>
              </a:rPr>
              <a:t> per a </a:t>
            </a:r>
            <a:r>
              <a:rPr lang="es-ES" sz="4200" dirty="0" err="1">
                <a:solidFill>
                  <a:schemeClr val="accent2">
                    <a:lumMod val="75000"/>
                  </a:schemeClr>
                </a:solidFill>
                <a:ea typeface="+mn-ea"/>
                <a:cs typeface="+mn-cs"/>
              </a:rPr>
              <a:t>tothom</a:t>
            </a:r>
            <a:r>
              <a:rPr lang="es-ES" sz="4200" dirty="0">
                <a:solidFill>
                  <a:schemeClr val="accent2">
                    <a:lumMod val="75000"/>
                  </a:schemeClr>
                </a:solidFill>
                <a:ea typeface="+mn-ea"/>
                <a:cs typeface="+mn-cs"/>
              </a:rPr>
              <a:t>?</a:t>
            </a:r>
          </a:p>
        </p:txBody>
      </p:sp>
      <p:sp>
        <p:nvSpPr>
          <p:cNvPr id="3" name="Marcador de contenido 2"/>
          <p:cNvSpPr>
            <a:spLocks noGrp="1"/>
          </p:cNvSpPr>
          <p:nvPr>
            <p:ph idx="1"/>
          </p:nvPr>
        </p:nvSpPr>
        <p:spPr>
          <a:xfrm>
            <a:off x="247650" y="647701"/>
            <a:ext cx="8259943" cy="4725886"/>
          </a:xfrm>
        </p:spPr>
        <p:txBody>
          <a:bodyPr/>
          <a:lstStyle/>
          <a:p>
            <a:pPr marL="0" indent="0" algn="just">
              <a:buNone/>
            </a:pPr>
            <a:r>
              <a:rPr lang="es-ES" sz="1800" dirty="0" smtClean="0"/>
              <a:t>a) </a:t>
            </a:r>
            <a:r>
              <a:rPr lang="es-ES" sz="1800" dirty="0" err="1" smtClean="0"/>
              <a:t>Els</a:t>
            </a:r>
            <a:r>
              <a:rPr lang="es-ES" sz="1800" dirty="0" smtClean="0"/>
              <a:t> </a:t>
            </a:r>
            <a:r>
              <a:rPr lang="es-ES" sz="1800" dirty="0" err="1" smtClean="0"/>
              <a:t>estudis</a:t>
            </a:r>
            <a:r>
              <a:rPr lang="es-ES" sz="1800" dirty="0" smtClean="0"/>
              <a:t> </a:t>
            </a:r>
            <a:r>
              <a:rPr lang="es-ES" sz="1800" dirty="0" err="1" smtClean="0"/>
              <a:t>realitzats</a:t>
            </a:r>
            <a:r>
              <a:rPr lang="es-ES" sz="1800" dirty="0" smtClean="0"/>
              <a:t> i </a:t>
            </a:r>
            <a:r>
              <a:rPr lang="es-ES" sz="1800" dirty="0" err="1" smtClean="0"/>
              <a:t>l’experiència</a:t>
            </a:r>
            <a:r>
              <a:rPr lang="es-ES" sz="1800" dirty="0" smtClean="0"/>
              <a:t> </a:t>
            </a:r>
            <a:r>
              <a:rPr lang="es-ES" sz="1800" dirty="0" err="1" smtClean="0"/>
              <a:t>demostren</a:t>
            </a:r>
            <a:r>
              <a:rPr lang="es-ES" sz="1800" dirty="0" smtClean="0"/>
              <a:t> que la jornada continua en la </a:t>
            </a:r>
            <a:r>
              <a:rPr lang="es-ES" sz="1800" dirty="0" err="1" smtClean="0"/>
              <a:t>situació</a:t>
            </a:r>
            <a:r>
              <a:rPr lang="es-ES" sz="1800" dirty="0" smtClean="0"/>
              <a:t> en la que es </a:t>
            </a:r>
            <a:r>
              <a:rPr lang="es-ES" sz="1800" dirty="0" err="1" smtClean="0"/>
              <a:t>trobem</a:t>
            </a:r>
            <a:r>
              <a:rPr lang="es-ES" sz="1800" dirty="0" smtClean="0"/>
              <a:t> </a:t>
            </a:r>
            <a:r>
              <a:rPr lang="es-ES" sz="1800" dirty="0" err="1" smtClean="0"/>
              <a:t>aquesta</a:t>
            </a:r>
            <a:r>
              <a:rPr lang="es-ES" sz="1800" dirty="0" smtClean="0"/>
              <a:t> </a:t>
            </a:r>
            <a:r>
              <a:rPr lang="es-ES" sz="1800" dirty="0" err="1" smtClean="0"/>
              <a:t>situació</a:t>
            </a:r>
            <a:r>
              <a:rPr lang="es-ES" sz="1800" dirty="0" smtClean="0"/>
              <a:t> amplifica </a:t>
            </a:r>
            <a:r>
              <a:rPr lang="es-ES" sz="1800" dirty="0" err="1" smtClean="0"/>
              <a:t>els</a:t>
            </a:r>
            <a:r>
              <a:rPr lang="es-ES" sz="1800" dirty="0" smtClean="0"/>
              <a:t> </a:t>
            </a:r>
            <a:r>
              <a:rPr lang="es-ES" sz="1800" dirty="0" err="1" smtClean="0"/>
              <a:t>problemes</a:t>
            </a:r>
            <a:r>
              <a:rPr lang="es-ES" sz="1800" dirty="0" smtClean="0"/>
              <a:t> i les </a:t>
            </a:r>
            <a:r>
              <a:rPr lang="es-ES" sz="1800" dirty="0" err="1" smtClean="0"/>
              <a:t>desigualtats</a:t>
            </a:r>
            <a:r>
              <a:rPr lang="es-ES" sz="1800" dirty="0" smtClean="0"/>
              <a:t>: </a:t>
            </a:r>
          </a:p>
          <a:p>
            <a:pPr algn="just">
              <a:buFontTx/>
              <a:buChar char="-"/>
            </a:pPr>
            <a:r>
              <a:rPr lang="es-ES" sz="1800" dirty="0" smtClean="0"/>
              <a:t>Les </a:t>
            </a:r>
            <a:r>
              <a:rPr lang="es-ES" sz="1800" dirty="0" err="1" smtClean="0"/>
              <a:t>diferències</a:t>
            </a:r>
            <a:r>
              <a:rPr lang="es-ES" sz="1800" dirty="0" smtClean="0"/>
              <a:t> </a:t>
            </a:r>
            <a:r>
              <a:rPr lang="es-ES" sz="1800" dirty="0" err="1" smtClean="0"/>
              <a:t>existents</a:t>
            </a:r>
            <a:r>
              <a:rPr lang="es-ES" sz="1800" dirty="0" smtClean="0"/>
              <a:t> entre persones </a:t>
            </a:r>
            <a:r>
              <a:rPr lang="es-ES" sz="1800" dirty="0" err="1" smtClean="0"/>
              <a:t>segons</a:t>
            </a:r>
            <a:r>
              <a:rPr lang="es-ES" sz="1800" dirty="0" smtClean="0"/>
              <a:t> la </a:t>
            </a:r>
            <a:r>
              <a:rPr lang="es-ES" sz="1800" dirty="0" err="1" smtClean="0"/>
              <a:t>seua</a:t>
            </a:r>
            <a:r>
              <a:rPr lang="es-ES" sz="1800" dirty="0" smtClean="0"/>
              <a:t> </a:t>
            </a:r>
            <a:r>
              <a:rPr lang="es-ES" sz="1800" dirty="0" err="1" smtClean="0"/>
              <a:t>situació</a:t>
            </a:r>
            <a:r>
              <a:rPr lang="es-ES" sz="1800" dirty="0" smtClean="0"/>
              <a:t> laboral  </a:t>
            </a:r>
          </a:p>
          <a:p>
            <a:pPr marL="0" indent="0" algn="just">
              <a:buNone/>
            </a:pPr>
            <a:r>
              <a:rPr lang="es-ES" sz="1800" dirty="0">
                <a:solidFill>
                  <a:schemeClr val="bg1">
                    <a:lumMod val="50000"/>
                  </a:schemeClr>
                </a:solidFill>
              </a:rPr>
              <a:t>	</a:t>
            </a:r>
            <a:r>
              <a:rPr lang="es-ES" sz="1600" dirty="0" smtClean="0">
                <a:solidFill>
                  <a:schemeClr val="bg1">
                    <a:lumMod val="50000"/>
                  </a:schemeClr>
                </a:solidFill>
              </a:rPr>
              <a:t>Un 79,85% </a:t>
            </a:r>
            <a:r>
              <a:rPr lang="es-ES" sz="1600" dirty="0" err="1" smtClean="0">
                <a:solidFill>
                  <a:schemeClr val="bg1">
                    <a:lumMod val="50000"/>
                  </a:schemeClr>
                </a:solidFill>
              </a:rPr>
              <a:t>dels</a:t>
            </a:r>
            <a:r>
              <a:rPr lang="es-ES" sz="1600" dirty="0" smtClean="0">
                <a:solidFill>
                  <a:schemeClr val="bg1">
                    <a:lumMod val="50000"/>
                  </a:schemeClr>
                </a:solidFill>
              </a:rPr>
              <a:t> </a:t>
            </a:r>
            <a:r>
              <a:rPr lang="es-ES" sz="1600" dirty="0" err="1" smtClean="0">
                <a:solidFill>
                  <a:schemeClr val="bg1">
                    <a:lumMod val="50000"/>
                  </a:schemeClr>
                </a:solidFill>
              </a:rPr>
              <a:t>homes</a:t>
            </a:r>
            <a:r>
              <a:rPr lang="es-ES" sz="1600" dirty="0" smtClean="0">
                <a:solidFill>
                  <a:schemeClr val="bg1">
                    <a:lumMod val="50000"/>
                  </a:schemeClr>
                </a:solidFill>
              </a:rPr>
              <a:t> i un 40,3% de les dones </a:t>
            </a:r>
            <a:r>
              <a:rPr lang="es-ES" sz="1600" dirty="0" err="1" smtClean="0">
                <a:solidFill>
                  <a:schemeClr val="bg1">
                    <a:lumMod val="50000"/>
                  </a:schemeClr>
                </a:solidFill>
              </a:rPr>
              <a:t>amb</a:t>
            </a:r>
            <a:r>
              <a:rPr lang="es-ES" sz="1600" dirty="0" smtClean="0">
                <a:solidFill>
                  <a:schemeClr val="bg1">
                    <a:lumMod val="50000"/>
                  </a:schemeClr>
                </a:solidFill>
              </a:rPr>
              <a:t> </a:t>
            </a:r>
            <a:r>
              <a:rPr lang="es-ES" sz="1600" dirty="0" err="1" smtClean="0">
                <a:solidFill>
                  <a:schemeClr val="bg1">
                    <a:lumMod val="50000"/>
                  </a:schemeClr>
                </a:solidFill>
              </a:rPr>
              <a:t>almenys</a:t>
            </a:r>
            <a:r>
              <a:rPr lang="es-ES" sz="1600" dirty="0" smtClean="0">
                <a:solidFill>
                  <a:schemeClr val="bg1">
                    <a:lumMod val="50000"/>
                  </a:schemeClr>
                </a:solidFill>
              </a:rPr>
              <a:t> un </a:t>
            </a:r>
            <a:r>
              <a:rPr lang="es-ES" sz="1600" dirty="0" err="1" smtClean="0">
                <a:solidFill>
                  <a:schemeClr val="bg1">
                    <a:lumMod val="50000"/>
                  </a:schemeClr>
                </a:solidFill>
              </a:rPr>
              <a:t>fill</a:t>
            </a:r>
            <a:r>
              <a:rPr lang="es-ES" sz="1600" dirty="0" smtClean="0">
                <a:solidFill>
                  <a:schemeClr val="bg1">
                    <a:lumMod val="50000"/>
                  </a:schemeClr>
                </a:solidFill>
              </a:rPr>
              <a:t> menor de 	14 </a:t>
            </a:r>
            <a:r>
              <a:rPr lang="es-ES" sz="1600" dirty="0" err="1" smtClean="0">
                <a:solidFill>
                  <a:schemeClr val="bg1">
                    <a:lumMod val="50000"/>
                  </a:schemeClr>
                </a:solidFill>
              </a:rPr>
              <a:t>anys</a:t>
            </a:r>
            <a:r>
              <a:rPr lang="es-ES" sz="1600" dirty="0" smtClean="0">
                <a:solidFill>
                  <a:schemeClr val="bg1">
                    <a:lumMod val="50000"/>
                  </a:schemeClr>
                </a:solidFill>
              </a:rPr>
              <a:t> 	</a:t>
            </a:r>
            <a:r>
              <a:rPr lang="es-ES" sz="1600" dirty="0" err="1" smtClean="0">
                <a:solidFill>
                  <a:schemeClr val="bg1">
                    <a:lumMod val="50000"/>
                  </a:schemeClr>
                </a:solidFill>
              </a:rPr>
              <a:t>treballen</a:t>
            </a:r>
            <a:r>
              <a:rPr lang="es-ES" sz="1600" dirty="0" smtClean="0">
                <a:solidFill>
                  <a:schemeClr val="bg1">
                    <a:lumMod val="50000"/>
                  </a:schemeClr>
                </a:solidFill>
              </a:rPr>
              <a:t> 40 </a:t>
            </a:r>
            <a:r>
              <a:rPr lang="es-ES" sz="1600" dirty="0" err="1" smtClean="0">
                <a:solidFill>
                  <a:schemeClr val="bg1">
                    <a:lumMod val="50000"/>
                  </a:schemeClr>
                </a:solidFill>
              </a:rPr>
              <a:t>hores</a:t>
            </a:r>
            <a:r>
              <a:rPr lang="es-ES" sz="1600" dirty="0" smtClean="0">
                <a:solidFill>
                  <a:schemeClr val="bg1">
                    <a:lumMod val="50000"/>
                  </a:schemeClr>
                </a:solidFill>
              </a:rPr>
              <a:t> o </a:t>
            </a:r>
            <a:r>
              <a:rPr lang="es-ES" sz="1600" dirty="0" err="1" smtClean="0">
                <a:solidFill>
                  <a:schemeClr val="bg1">
                    <a:lumMod val="50000"/>
                  </a:schemeClr>
                </a:solidFill>
              </a:rPr>
              <a:t>més</a:t>
            </a:r>
            <a:r>
              <a:rPr lang="es-ES" sz="1600" dirty="0" smtClean="0">
                <a:solidFill>
                  <a:schemeClr val="bg1">
                    <a:lumMod val="50000"/>
                  </a:schemeClr>
                </a:solidFill>
              </a:rPr>
              <a:t> a la semana (OCDE, 2013).</a:t>
            </a:r>
          </a:p>
          <a:p>
            <a:pPr algn="just">
              <a:buFontTx/>
              <a:buChar char="-"/>
            </a:pPr>
            <a:r>
              <a:rPr lang="es-ES" sz="1800" dirty="0" smtClean="0"/>
              <a:t>Poder </a:t>
            </a:r>
            <a:r>
              <a:rPr lang="es-ES" sz="1800" dirty="0" err="1" smtClean="0"/>
              <a:t>comptar</a:t>
            </a:r>
            <a:r>
              <a:rPr lang="es-ES" sz="1800" dirty="0" smtClean="0"/>
              <a:t> o no </a:t>
            </a:r>
            <a:r>
              <a:rPr lang="es-ES" sz="1800" dirty="0" err="1" smtClean="0"/>
              <a:t>amb</a:t>
            </a:r>
            <a:r>
              <a:rPr lang="es-ES" sz="1800" dirty="0" smtClean="0"/>
              <a:t> </a:t>
            </a:r>
            <a:r>
              <a:rPr lang="es-ES" sz="1800" dirty="0" err="1" smtClean="0"/>
              <a:t>ajuda</a:t>
            </a:r>
            <a:r>
              <a:rPr lang="es-ES" sz="1800" dirty="0" smtClean="0"/>
              <a:t> familiar </a:t>
            </a:r>
          </a:p>
          <a:p>
            <a:pPr marL="0" indent="0" algn="just">
              <a:buNone/>
            </a:pPr>
            <a:r>
              <a:rPr lang="es-ES" sz="1800" dirty="0">
                <a:solidFill>
                  <a:schemeClr val="bg1">
                    <a:lumMod val="50000"/>
                  </a:schemeClr>
                </a:solidFill>
              </a:rPr>
              <a:t>	</a:t>
            </a:r>
            <a:r>
              <a:rPr lang="es-ES" sz="1600" dirty="0" err="1">
                <a:solidFill>
                  <a:schemeClr val="bg1">
                    <a:lumMod val="50000"/>
                  </a:schemeClr>
                </a:solidFill>
              </a:rPr>
              <a:t>Només</a:t>
            </a:r>
            <a:r>
              <a:rPr lang="es-ES" sz="1600" dirty="0">
                <a:solidFill>
                  <a:schemeClr val="bg1">
                    <a:lumMod val="50000"/>
                  </a:schemeClr>
                </a:solidFill>
              </a:rPr>
              <a:t> </a:t>
            </a:r>
            <a:r>
              <a:rPr lang="es-ES" sz="1600" dirty="0" smtClean="0">
                <a:solidFill>
                  <a:schemeClr val="bg1">
                    <a:lumMod val="50000"/>
                  </a:schemeClr>
                </a:solidFill>
              </a:rPr>
              <a:t>un </a:t>
            </a:r>
            <a:r>
              <a:rPr lang="es-ES" sz="1600" dirty="0" err="1" smtClean="0">
                <a:solidFill>
                  <a:schemeClr val="bg1">
                    <a:lumMod val="50000"/>
                  </a:schemeClr>
                </a:solidFill>
              </a:rPr>
              <a:t>quart</a:t>
            </a:r>
            <a:r>
              <a:rPr lang="es-ES" sz="1600" dirty="0" smtClean="0">
                <a:solidFill>
                  <a:schemeClr val="bg1">
                    <a:lumMod val="50000"/>
                  </a:schemeClr>
                </a:solidFill>
              </a:rPr>
              <a:t> </a:t>
            </a:r>
            <a:r>
              <a:rPr lang="es-ES" sz="1600" dirty="0" err="1" smtClean="0">
                <a:solidFill>
                  <a:schemeClr val="bg1">
                    <a:lumMod val="50000"/>
                  </a:schemeClr>
                </a:solidFill>
              </a:rPr>
              <a:t>dels</a:t>
            </a:r>
            <a:r>
              <a:rPr lang="es-ES" sz="1600" dirty="0" smtClean="0">
                <a:solidFill>
                  <a:schemeClr val="bg1">
                    <a:lumMod val="50000"/>
                  </a:schemeClr>
                </a:solidFill>
              </a:rPr>
              <a:t> avis </a:t>
            </a:r>
            <a:r>
              <a:rPr lang="es-ES" sz="1600" dirty="0">
                <a:solidFill>
                  <a:schemeClr val="bg1">
                    <a:lumMod val="50000"/>
                  </a:schemeClr>
                </a:solidFill>
              </a:rPr>
              <a:t>i </a:t>
            </a:r>
            <a:r>
              <a:rPr lang="es-ES" sz="1600" dirty="0" err="1">
                <a:solidFill>
                  <a:schemeClr val="bg1">
                    <a:lumMod val="50000"/>
                  </a:schemeClr>
                </a:solidFill>
              </a:rPr>
              <a:t>àvies</a:t>
            </a:r>
            <a:r>
              <a:rPr lang="es-ES" sz="1600" dirty="0">
                <a:solidFill>
                  <a:schemeClr val="bg1">
                    <a:lumMod val="50000"/>
                  </a:schemeClr>
                </a:solidFill>
              </a:rPr>
              <a:t> poden donar </a:t>
            </a:r>
            <a:r>
              <a:rPr lang="es-ES" sz="1600" dirty="0" err="1">
                <a:solidFill>
                  <a:schemeClr val="bg1">
                    <a:lumMod val="50000"/>
                  </a:schemeClr>
                </a:solidFill>
              </a:rPr>
              <a:t>suport</a:t>
            </a:r>
            <a:r>
              <a:rPr lang="es-ES" sz="1600" dirty="0">
                <a:solidFill>
                  <a:schemeClr val="bg1">
                    <a:lumMod val="50000"/>
                  </a:schemeClr>
                </a:solidFill>
              </a:rPr>
              <a:t> habitual en la cura </a:t>
            </a:r>
            <a:r>
              <a:rPr lang="es-ES" sz="1600" dirty="0" err="1">
                <a:solidFill>
                  <a:schemeClr val="bg1">
                    <a:lumMod val="50000"/>
                  </a:schemeClr>
                </a:solidFill>
              </a:rPr>
              <a:t>dels</a:t>
            </a:r>
            <a:r>
              <a:rPr lang="es-ES" sz="1600" dirty="0">
                <a:solidFill>
                  <a:schemeClr val="bg1">
                    <a:lumMod val="50000"/>
                  </a:schemeClr>
                </a:solidFill>
              </a:rPr>
              <a:t> </a:t>
            </a:r>
            <a:r>
              <a:rPr lang="es-ES" sz="1600" dirty="0" err="1">
                <a:solidFill>
                  <a:schemeClr val="bg1">
                    <a:lumMod val="50000"/>
                  </a:schemeClr>
                </a:solidFill>
              </a:rPr>
              <a:t>néts</a:t>
            </a:r>
            <a:r>
              <a:rPr lang="es-ES" sz="1600" dirty="0">
                <a:solidFill>
                  <a:schemeClr val="bg1">
                    <a:lumMod val="50000"/>
                  </a:schemeClr>
                </a:solidFill>
              </a:rPr>
              <a:t> i </a:t>
            </a:r>
            <a:r>
              <a:rPr lang="es-ES" sz="1600" dirty="0" smtClean="0">
                <a:solidFill>
                  <a:schemeClr val="bg1">
                    <a:lumMod val="50000"/>
                  </a:schemeClr>
                </a:solidFill>
              </a:rPr>
              <a:t>	</a:t>
            </a:r>
            <a:r>
              <a:rPr lang="es-ES" sz="1600" dirty="0" err="1" smtClean="0">
                <a:solidFill>
                  <a:schemeClr val="bg1">
                    <a:lumMod val="50000"/>
                  </a:schemeClr>
                </a:solidFill>
              </a:rPr>
              <a:t>netes</a:t>
            </a:r>
            <a:r>
              <a:rPr lang="es-ES" sz="1600" dirty="0" smtClean="0">
                <a:solidFill>
                  <a:schemeClr val="bg1">
                    <a:lumMod val="50000"/>
                  </a:schemeClr>
                </a:solidFill>
              </a:rPr>
              <a:t> (</a:t>
            </a:r>
            <a:r>
              <a:rPr lang="es-ES" sz="1600" dirty="0" err="1" smtClean="0">
                <a:solidFill>
                  <a:schemeClr val="bg1">
                    <a:lumMod val="50000"/>
                  </a:schemeClr>
                </a:solidFill>
              </a:rPr>
              <a:t>Sintes</a:t>
            </a:r>
            <a:r>
              <a:rPr lang="es-ES" sz="1600" dirty="0">
                <a:solidFill>
                  <a:schemeClr val="bg1">
                    <a:lumMod val="50000"/>
                  </a:schemeClr>
                </a:solidFill>
              </a:rPr>
              <a:t>, 2012)</a:t>
            </a:r>
          </a:p>
          <a:p>
            <a:pPr algn="just">
              <a:buFontTx/>
              <a:buChar char="-"/>
            </a:pPr>
            <a:r>
              <a:rPr lang="es-ES" sz="1800" dirty="0" smtClean="0"/>
              <a:t>Dificulta </a:t>
            </a:r>
            <a:r>
              <a:rPr lang="es-ES" sz="1800" dirty="0" err="1" smtClean="0"/>
              <a:t>desfer</a:t>
            </a:r>
            <a:r>
              <a:rPr lang="es-ES" sz="1800" dirty="0" smtClean="0"/>
              <a:t>-se de les </a:t>
            </a:r>
            <a:r>
              <a:rPr lang="es-ES" sz="1800" dirty="0" err="1" smtClean="0"/>
              <a:t>diferències</a:t>
            </a:r>
            <a:r>
              <a:rPr lang="es-ES" sz="1800" dirty="0" smtClean="0"/>
              <a:t> de </a:t>
            </a:r>
            <a:r>
              <a:rPr lang="es-ES" sz="1800" dirty="0" err="1" smtClean="0"/>
              <a:t>gènere</a:t>
            </a:r>
            <a:r>
              <a:rPr lang="es-ES" sz="1800" dirty="0" smtClean="0"/>
              <a:t> </a:t>
            </a:r>
            <a:endParaRPr lang="es-ES" sz="1800" dirty="0" smtClean="0">
              <a:solidFill>
                <a:schemeClr val="bg1">
                  <a:lumMod val="50000"/>
                </a:schemeClr>
              </a:solidFill>
            </a:endParaRPr>
          </a:p>
          <a:p>
            <a:pPr marL="0" indent="0" algn="just">
              <a:buNone/>
            </a:pPr>
            <a:r>
              <a:rPr lang="es-ES" sz="1800" dirty="0" smtClean="0">
                <a:solidFill>
                  <a:schemeClr val="bg1">
                    <a:lumMod val="50000"/>
                  </a:schemeClr>
                </a:solidFill>
              </a:rPr>
              <a:t>	</a:t>
            </a:r>
            <a:r>
              <a:rPr lang="es-ES" sz="1600" dirty="0" err="1">
                <a:solidFill>
                  <a:schemeClr val="bg1">
                    <a:lumMod val="50000"/>
                  </a:schemeClr>
                </a:solidFill>
              </a:rPr>
              <a:t>Tot</a:t>
            </a:r>
            <a:r>
              <a:rPr lang="es-ES" sz="1600" dirty="0">
                <a:solidFill>
                  <a:schemeClr val="bg1">
                    <a:lumMod val="50000"/>
                  </a:schemeClr>
                </a:solidFill>
              </a:rPr>
              <a:t> i el </a:t>
            </a:r>
            <a:r>
              <a:rPr lang="es-ES" sz="1600" dirty="0" err="1">
                <a:solidFill>
                  <a:schemeClr val="bg1">
                    <a:lumMod val="50000"/>
                  </a:schemeClr>
                </a:solidFill>
              </a:rPr>
              <a:t>canvi</a:t>
            </a:r>
            <a:r>
              <a:rPr lang="es-ES" sz="1600" dirty="0">
                <a:solidFill>
                  <a:schemeClr val="bg1">
                    <a:lumMod val="50000"/>
                  </a:schemeClr>
                </a:solidFill>
              </a:rPr>
              <a:t> en </a:t>
            </a:r>
            <a:r>
              <a:rPr lang="es-ES" sz="1600" dirty="0" err="1">
                <a:solidFill>
                  <a:schemeClr val="bg1">
                    <a:lumMod val="50000"/>
                  </a:schemeClr>
                </a:solidFill>
              </a:rPr>
              <a:t>els</a:t>
            </a:r>
            <a:r>
              <a:rPr lang="es-ES" sz="1600" dirty="0">
                <a:solidFill>
                  <a:schemeClr val="bg1">
                    <a:lumMod val="50000"/>
                  </a:schemeClr>
                </a:solidFill>
              </a:rPr>
              <a:t> </a:t>
            </a:r>
            <a:r>
              <a:rPr lang="es-ES" sz="1600" dirty="0" err="1">
                <a:solidFill>
                  <a:schemeClr val="bg1">
                    <a:lumMod val="50000"/>
                  </a:schemeClr>
                </a:solidFill>
              </a:rPr>
              <a:t>ideals</a:t>
            </a:r>
            <a:r>
              <a:rPr lang="es-ES" sz="1600" dirty="0">
                <a:solidFill>
                  <a:schemeClr val="bg1">
                    <a:lumMod val="50000"/>
                  </a:schemeClr>
                </a:solidFill>
              </a:rPr>
              <a:t> respecte el </a:t>
            </a:r>
            <a:r>
              <a:rPr lang="es-ES" sz="1600" dirty="0" err="1">
                <a:solidFill>
                  <a:schemeClr val="bg1">
                    <a:lumMod val="50000"/>
                  </a:schemeClr>
                </a:solidFill>
              </a:rPr>
              <a:t>repartiment</a:t>
            </a:r>
            <a:r>
              <a:rPr lang="es-ES" sz="1600" dirty="0">
                <a:solidFill>
                  <a:schemeClr val="bg1">
                    <a:lumMod val="50000"/>
                  </a:schemeClr>
                </a:solidFill>
              </a:rPr>
              <a:t> de cura de les </a:t>
            </a:r>
            <a:r>
              <a:rPr lang="es-ES" sz="1600" dirty="0" err="1">
                <a:solidFill>
                  <a:schemeClr val="bg1">
                    <a:lumMod val="50000"/>
                  </a:schemeClr>
                </a:solidFill>
              </a:rPr>
              <a:t>parelles</a:t>
            </a:r>
            <a:r>
              <a:rPr lang="es-ES" sz="1600" dirty="0">
                <a:solidFill>
                  <a:schemeClr val="bg1">
                    <a:lumMod val="50000"/>
                  </a:schemeClr>
                </a:solidFill>
              </a:rPr>
              <a:t>, </a:t>
            </a:r>
            <a:r>
              <a:rPr lang="es-ES" sz="1600" dirty="0" err="1">
                <a:solidFill>
                  <a:schemeClr val="bg1">
                    <a:lumMod val="50000"/>
                  </a:schemeClr>
                </a:solidFill>
              </a:rPr>
              <a:t>són</a:t>
            </a:r>
            <a:r>
              <a:rPr lang="es-ES" sz="1600" dirty="0">
                <a:solidFill>
                  <a:schemeClr val="bg1">
                    <a:lumMod val="50000"/>
                  </a:schemeClr>
                </a:solidFill>
              </a:rPr>
              <a:t> 	les </a:t>
            </a:r>
            <a:r>
              <a:rPr lang="es-ES" sz="1600" dirty="0" smtClean="0">
                <a:solidFill>
                  <a:schemeClr val="bg1">
                    <a:lumMod val="50000"/>
                  </a:schemeClr>
                </a:solidFill>
              </a:rPr>
              <a:t>	dones </a:t>
            </a:r>
            <a:r>
              <a:rPr lang="es-ES" sz="1600" dirty="0">
                <a:solidFill>
                  <a:schemeClr val="bg1">
                    <a:lumMod val="50000"/>
                  </a:schemeClr>
                </a:solidFill>
              </a:rPr>
              <a:t>les que </a:t>
            </a:r>
            <a:r>
              <a:rPr lang="es-ES" sz="1600" dirty="0" err="1">
                <a:solidFill>
                  <a:schemeClr val="bg1">
                    <a:lumMod val="50000"/>
                  </a:schemeClr>
                </a:solidFill>
              </a:rPr>
              <a:t>assumeixen</a:t>
            </a:r>
            <a:r>
              <a:rPr lang="es-ES" sz="1600" dirty="0">
                <a:solidFill>
                  <a:schemeClr val="bg1">
                    <a:lumMod val="50000"/>
                  </a:schemeClr>
                </a:solidFill>
              </a:rPr>
              <a:t> la gran </a:t>
            </a:r>
            <a:r>
              <a:rPr lang="es-ES" sz="1600" dirty="0" err="1">
                <a:solidFill>
                  <a:schemeClr val="bg1">
                    <a:lumMod val="50000"/>
                  </a:schemeClr>
                </a:solidFill>
              </a:rPr>
              <a:t>part</a:t>
            </a:r>
            <a:r>
              <a:rPr lang="es-ES" sz="1600" dirty="0">
                <a:solidFill>
                  <a:schemeClr val="bg1">
                    <a:lumMod val="50000"/>
                  </a:schemeClr>
                </a:solidFill>
              </a:rPr>
              <a:t> de la cura de les </a:t>
            </a:r>
            <a:r>
              <a:rPr lang="es-ES" sz="1600" dirty="0" err="1">
                <a:solidFill>
                  <a:schemeClr val="bg1">
                    <a:lumMod val="50000"/>
                  </a:schemeClr>
                </a:solidFill>
              </a:rPr>
              <a:t>filles</a:t>
            </a:r>
            <a:r>
              <a:rPr lang="es-ES" sz="1600" dirty="0">
                <a:solidFill>
                  <a:schemeClr val="bg1">
                    <a:lumMod val="50000"/>
                  </a:schemeClr>
                </a:solidFill>
              </a:rPr>
              <a:t> i </a:t>
            </a:r>
            <a:r>
              <a:rPr lang="es-ES" sz="1600" dirty="0" err="1">
                <a:solidFill>
                  <a:schemeClr val="bg1">
                    <a:lumMod val="50000"/>
                  </a:schemeClr>
                </a:solidFill>
              </a:rPr>
              <a:t>fills</a:t>
            </a:r>
            <a:r>
              <a:rPr lang="es-ES" sz="1600" dirty="0">
                <a:solidFill>
                  <a:schemeClr val="bg1">
                    <a:lumMod val="50000"/>
                  </a:schemeClr>
                </a:solidFill>
              </a:rPr>
              <a:t>; 	González i Jurado, </a:t>
            </a:r>
            <a:r>
              <a:rPr lang="es-ES" sz="1600" dirty="0" smtClean="0">
                <a:solidFill>
                  <a:schemeClr val="bg1">
                    <a:lumMod val="50000"/>
                  </a:schemeClr>
                </a:solidFill>
              </a:rPr>
              <a:t>	2015</a:t>
            </a:r>
            <a:r>
              <a:rPr lang="es-ES" sz="1600" dirty="0">
                <a:solidFill>
                  <a:schemeClr val="bg1">
                    <a:lumMod val="50000"/>
                  </a:schemeClr>
                </a:solidFill>
              </a:rPr>
              <a:t>).</a:t>
            </a:r>
          </a:p>
          <a:p>
            <a:pPr algn="just">
              <a:buFontTx/>
              <a:buChar char="-"/>
            </a:pPr>
            <a:r>
              <a:rPr lang="es-ES" sz="1800" dirty="0" smtClean="0"/>
              <a:t>Amplifica les </a:t>
            </a:r>
            <a:r>
              <a:rPr lang="es-ES" sz="1800" dirty="0" err="1" smtClean="0"/>
              <a:t>diferències</a:t>
            </a:r>
            <a:r>
              <a:rPr lang="es-ES" sz="1800" dirty="0" smtClean="0"/>
              <a:t> per </a:t>
            </a:r>
            <a:r>
              <a:rPr lang="es-ES" sz="1800" dirty="0" err="1" smtClean="0"/>
              <a:t>classe</a:t>
            </a:r>
            <a:r>
              <a:rPr lang="es-ES" sz="1800" dirty="0" smtClean="0"/>
              <a:t> social </a:t>
            </a:r>
          </a:p>
          <a:p>
            <a:pPr marL="0" indent="0" algn="just">
              <a:buNone/>
            </a:pPr>
            <a:r>
              <a:rPr lang="es-ES" sz="1600" dirty="0" smtClean="0">
                <a:solidFill>
                  <a:schemeClr val="bg1">
                    <a:lumMod val="50000"/>
                  </a:schemeClr>
                </a:solidFill>
              </a:rPr>
              <a:t>	Entre </a:t>
            </a:r>
            <a:r>
              <a:rPr lang="es-ES" sz="1600" dirty="0" err="1" smtClean="0">
                <a:solidFill>
                  <a:schemeClr val="bg1">
                    <a:lumMod val="50000"/>
                  </a:schemeClr>
                </a:solidFill>
              </a:rPr>
              <a:t>d’altres</a:t>
            </a:r>
            <a:r>
              <a:rPr lang="es-ES" sz="1600" dirty="0" smtClean="0">
                <a:solidFill>
                  <a:schemeClr val="bg1">
                    <a:lumMod val="50000"/>
                  </a:schemeClr>
                </a:solidFill>
              </a:rPr>
              <a:t> </a:t>
            </a:r>
            <a:r>
              <a:rPr lang="es-ES" sz="1600" dirty="0" err="1" smtClean="0">
                <a:solidFill>
                  <a:schemeClr val="bg1">
                    <a:lumMod val="50000"/>
                  </a:schemeClr>
                </a:solidFill>
              </a:rPr>
              <a:t>amb</a:t>
            </a:r>
            <a:r>
              <a:rPr lang="es-ES" sz="1600" dirty="0" smtClean="0">
                <a:solidFill>
                  <a:schemeClr val="bg1">
                    <a:lumMod val="50000"/>
                  </a:schemeClr>
                </a:solidFill>
              </a:rPr>
              <a:t> un </a:t>
            </a:r>
            <a:r>
              <a:rPr lang="es-ES" sz="1600" dirty="0" err="1" smtClean="0">
                <a:solidFill>
                  <a:schemeClr val="bg1">
                    <a:lumMod val="50000"/>
                  </a:schemeClr>
                </a:solidFill>
              </a:rPr>
              <a:t>accés</a:t>
            </a:r>
            <a:r>
              <a:rPr lang="es-ES" sz="1600" dirty="0" smtClean="0">
                <a:solidFill>
                  <a:schemeClr val="bg1">
                    <a:lumMod val="50000"/>
                  </a:schemeClr>
                </a:solidFill>
              </a:rPr>
              <a:t> </a:t>
            </a:r>
            <a:r>
              <a:rPr lang="es-ES" sz="1600" dirty="0" err="1" smtClean="0">
                <a:solidFill>
                  <a:schemeClr val="bg1">
                    <a:lumMod val="50000"/>
                  </a:schemeClr>
                </a:solidFill>
              </a:rPr>
              <a:t>diferenciat</a:t>
            </a:r>
            <a:r>
              <a:rPr lang="es-ES" sz="1600" dirty="0" smtClean="0">
                <a:solidFill>
                  <a:schemeClr val="bg1">
                    <a:lumMod val="50000"/>
                  </a:schemeClr>
                </a:solidFill>
              </a:rPr>
              <a:t> a les </a:t>
            </a:r>
            <a:r>
              <a:rPr lang="es-ES" sz="1600" dirty="0" err="1" smtClean="0">
                <a:solidFill>
                  <a:schemeClr val="bg1">
                    <a:lumMod val="50000"/>
                  </a:schemeClr>
                </a:solidFill>
              </a:rPr>
              <a:t>activitats</a:t>
            </a:r>
            <a:r>
              <a:rPr lang="es-ES" sz="1600" dirty="0" smtClean="0">
                <a:solidFill>
                  <a:schemeClr val="bg1">
                    <a:lumMod val="50000"/>
                  </a:schemeClr>
                </a:solidFill>
              </a:rPr>
              <a:t> </a:t>
            </a:r>
            <a:r>
              <a:rPr lang="es-ES" sz="1600" dirty="0" err="1">
                <a:solidFill>
                  <a:schemeClr val="bg1">
                    <a:lumMod val="50000"/>
                  </a:schemeClr>
                </a:solidFill>
              </a:rPr>
              <a:t>extraescolars</a:t>
            </a:r>
            <a:r>
              <a:rPr lang="es-ES" sz="1600" dirty="0">
                <a:solidFill>
                  <a:schemeClr val="bg1">
                    <a:lumMod val="50000"/>
                  </a:schemeClr>
                </a:solidFill>
              </a:rPr>
              <a:t> en el </a:t>
            </a:r>
            <a:r>
              <a:rPr lang="es-ES" sz="1600" dirty="0" err="1" smtClean="0">
                <a:solidFill>
                  <a:schemeClr val="bg1">
                    <a:lumMod val="50000"/>
                  </a:schemeClr>
                </a:solidFill>
              </a:rPr>
              <a:t>mercat</a:t>
            </a:r>
            <a:r>
              <a:rPr lang="es-ES" sz="1600" dirty="0">
                <a:solidFill>
                  <a:schemeClr val="bg1">
                    <a:lumMod val="50000"/>
                  </a:schemeClr>
                </a:solidFill>
              </a:rPr>
              <a:t>.</a:t>
            </a:r>
            <a:r>
              <a:rPr lang="es-ES" sz="1600" dirty="0" smtClean="0">
                <a:solidFill>
                  <a:schemeClr val="bg1">
                    <a:lumMod val="50000"/>
                  </a:schemeClr>
                </a:solidFill>
              </a:rPr>
              <a:t> </a:t>
            </a:r>
            <a:endParaRPr lang="es-ES" sz="1600" dirty="0">
              <a:solidFill>
                <a:schemeClr val="bg1">
                  <a:lumMod val="50000"/>
                </a:schemeClr>
              </a:solidFill>
            </a:endParaRPr>
          </a:p>
          <a:p>
            <a:pPr algn="just">
              <a:buFontTx/>
              <a:buChar char="-"/>
            </a:pPr>
            <a:r>
              <a:rPr lang="es-ES" sz="1800" dirty="0" err="1" smtClean="0"/>
              <a:t>Minva</a:t>
            </a:r>
            <a:r>
              <a:rPr lang="es-ES" sz="1800" dirty="0" smtClean="0"/>
              <a:t> la </a:t>
            </a:r>
            <a:r>
              <a:rPr lang="es-ES" sz="1800" dirty="0" err="1" smtClean="0"/>
              <a:t>possibilitat</a:t>
            </a:r>
            <a:r>
              <a:rPr lang="es-ES" sz="1800" dirty="0" smtClean="0"/>
              <a:t> de </a:t>
            </a:r>
            <a:r>
              <a:rPr lang="es-ES" sz="1800" dirty="0" err="1" smtClean="0"/>
              <a:t>sociabilitat</a:t>
            </a:r>
            <a:r>
              <a:rPr lang="es-ES" sz="1800" dirty="0" smtClean="0"/>
              <a:t> a </a:t>
            </a:r>
            <a:r>
              <a:rPr lang="es-ES" sz="1800" dirty="0" err="1" smtClean="0"/>
              <a:t>l’eixida</a:t>
            </a:r>
            <a:r>
              <a:rPr lang="es-ES" sz="1800" dirty="0" smtClean="0"/>
              <a:t> de </a:t>
            </a:r>
            <a:r>
              <a:rPr lang="es-ES" sz="1800" dirty="0" err="1" smtClean="0"/>
              <a:t>l’escola</a:t>
            </a:r>
            <a:r>
              <a:rPr lang="es-ES" sz="1800" dirty="0" smtClean="0"/>
              <a:t> i </a:t>
            </a:r>
            <a:r>
              <a:rPr lang="es-ES" sz="1800" dirty="0" err="1" smtClean="0"/>
              <a:t>amb</a:t>
            </a:r>
            <a:r>
              <a:rPr lang="es-ES" sz="1800" dirty="0" smtClean="0"/>
              <a:t> </a:t>
            </a:r>
            <a:r>
              <a:rPr lang="es-ES" sz="1800" dirty="0" err="1" smtClean="0"/>
              <a:t>això</a:t>
            </a:r>
            <a:r>
              <a:rPr lang="es-ES" sz="1800" dirty="0" smtClean="0"/>
              <a:t> </a:t>
            </a:r>
            <a:r>
              <a:rPr lang="es-ES" sz="1800" dirty="0" err="1" smtClean="0"/>
              <a:t>l’enriquiment</a:t>
            </a:r>
            <a:r>
              <a:rPr lang="es-ES" sz="1800" dirty="0" smtClean="0"/>
              <a:t> que </a:t>
            </a:r>
            <a:r>
              <a:rPr lang="es-ES" sz="1800" dirty="0" err="1" smtClean="0"/>
              <a:t>suposa</a:t>
            </a:r>
            <a:r>
              <a:rPr lang="es-ES" sz="1800" dirty="0" smtClean="0"/>
              <a:t> per </a:t>
            </a:r>
            <a:r>
              <a:rPr lang="es-ES" sz="1800" dirty="0" err="1" smtClean="0"/>
              <a:t>als</a:t>
            </a:r>
            <a:r>
              <a:rPr lang="es-ES" sz="1800" dirty="0" smtClean="0"/>
              <a:t> </a:t>
            </a:r>
            <a:r>
              <a:rPr lang="es-ES" sz="1800" dirty="0" err="1" smtClean="0"/>
              <a:t>xiquets</a:t>
            </a:r>
            <a:r>
              <a:rPr lang="es-ES" sz="1800" dirty="0" smtClean="0"/>
              <a:t> i </a:t>
            </a:r>
            <a:r>
              <a:rPr lang="es-ES" sz="1800" dirty="0" err="1" smtClean="0"/>
              <a:t>xiquetes</a:t>
            </a:r>
            <a:r>
              <a:rPr lang="es-ES" sz="1800" dirty="0" smtClean="0"/>
              <a:t> </a:t>
            </a:r>
            <a:r>
              <a:rPr lang="es-ES" sz="1800" dirty="0" err="1" smtClean="0"/>
              <a:t>fer-ho</a:t>
            </a:r>
            <a:r>
              <a:rPr lang="es-ES" sz="1800" dirty="0" smtClean="0"/>
              <a:t> en </a:t>
            </a:r>
            <a:r>
              <a:rPr lang="es-ES" sz="1800" dirty="0" err="1" smtClean="0"/>
              <a:t>els</a:t>
            </a:r>
            <a:r>
              <a:rPr lang="es-ES" sz="1800" dirty="0" smtClean="0"/>
              <a:t> </a:t>
            </a:r>
            <a:r>
              <a:rPr lang="es-ES" sz="1800" dirty="0" err="1" smtClean="0"/>
              <a:t>entorns</a:t>
            </a:r>
            <a:r>
              <a:rPr lang="es-ES" sz="1800" dirty="0" smtClean="0"/>
              <a:t> </a:t>
            </a:r>
            <a:r>
              <a:rPr lang="es-ES" sz="1800" dirty="0" err="1" smtClean="0"/>
              <a:t>socialment</a:t>
            </a:r>
            <a:r>
              <a:rPr lang="es-ES" sz="1800" dirty="0" smtClean="0"/>
              <a:t> diversos de </a:t>
            </a:r>
            <a:r>
              <a:rPr lang="es-ES" sz="1800" dirty="0" err="1" smtClean="0"/>
              <a:t>l’escola</a:t>
            </a:r>
            <a:r>
              <a:rPr lang="es-ES" sz="1800" dirty="0" smtClean="0"/>
              <a:t> pública. </a:t>
            </a:r>
          </a:p>
          <a:p>
            <a:pPr marL="0" indent="0" algn="ctr">
              <a:buNone/>
            </a:pPr>
            <a:r>
              <a:rPr lang="es-ES" sz="2000" b="1" dirty="0" smtClean="0">
                <a:solidFill>
                  <a:schemeClr val="accent2"/>
                </a:solidFill>
              </a:rPr>
              <a:t>UNA MAJOR DESIGUALTAT IMPLICA A LA LLARGA UN PITJOR BENESTAR PER A TOTES i TOTS</a:t>
            </a:r>
            <a:endParaRPr lang="es-ES" sz="2000" b="1" dirty="0">
              <a:solidFill>
                <a:schemeClr val="accent2"/>
              </a:solidFill>
            </a:endParaRPr>
          </a:p>
        </p:txBody>
      </p:sp>
    </p:spTree>
    <p:extLst>
      <p:ext uri="{BB962C8B-B14F-4D97-AF65-F5344CB8AC3E}">
        <p14:creationId xmlns="" xmlns:p14="http://schemas.microsoft.com/office/powerpoint/2010/main" val="813096809"/>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54523" y="932288"/>
            <a:ext cx="8763426" cy="656670"/>
          </a:xfrm>
        </p:spPr>
        <p:txBody>
          <a:bodyPr/>
          <a:lstStyle/>
          <a:p>
            <a:pPr marL="0" indent="0">
              <a:buNone/>
            </a:pPr>
            <a:r>
              <a:rPr lang="es-ES" sz="1800" dirty="0" smtClean="0"/>
              <a:t>Al </a:t>
            </a:r>
            <a:r>
              <a:rPr lang="es-ES" sz="1800" dirty="0" err="1" smtClean="0"/>
              <a:t>nostre</a:t>
            </a:r>
            <a:r>
              <a:rPr lang="es-ES" sz="1800" dirty="0" smtClean="0"/>
              <a:t> </a:t>
            </a:r>
            <a:r>
              <a:rPr lang="es-ES" sz="1800" dirty="0" err="1" smtClean="0"/>
              <a:t>estudi</a:t>
            </a:r>
            <a:r>
              <a:rPr lang="es-ES" sz="1800" dirty="0" smtClean="0"/>
              <a:t>, </a:t>
            </a:r>
            <a:r>
              <a:rPr lang="es-ES" sz="1800" dirty="0" err="1" smtClean="0"/>
              <a:t>sense</a:t>
            </a:r>
            <a:r>
              <a:rPr lang="es-ES" sz="1800" dirty="0" smtClean="0"/>
              <a:t> descartar la </a:t>
            </a:r>
            <a:r>
              <a:rPr lang="es-ES" sz="1800" dirty="0" err="1" smtClean="0"/>
              <a:t>influència</a:t>
            </a:r>
            <a:r>
              <a:rPr lang="es-ES" sz="1800" dirty="0" smtClean="0"/>
              <a:t> </a:t>
            </a:r>
            <a:r>
              <a:rPr lang="es-ES" sz="1800" dirty="0" err="1" smtClean="0"/>
              <a:t>d’altres</a:t>
            </a:r>
            <a:r>
              <a:rPr lang="es-ES" sz="1800" dirty="0" smtClean="0"/>
              <a:t> variables, i en </a:t>
            </a:r>
            <a:r>
              <a:rPr lang="es-ES" sz="1800" dirty="0" err="1" smtClean="0"/>
              <a:t>relació</a:t>
            </a:r>
            <a:r>
              <a:rPr lang="es-ES" sz="1800" dirty="0" smtClean="0"/>
              <a:t> a la </a:t>
            </a:r>
            <a:r>
              <a:rPr lang="es-ES" sz="1800" dirty="0" err="1" smtClean="0"/>
              <a:t>diferència</a:t>
            </a:r>
            <a:r>
              <a:rPr lang="es-ES" sz="1800" dirty="0" smtClean="0"/>
              <a:t> en PISA entre </a:t>
            </a:r>
            <a:r>
              <a:rPr lang="es-ES" sz="1800" dirty="0" err="1" smtClean="0"/>
              <a:t>escola</a:t>
            </a:r>
            <a:r>
              <a:rPr lang="es-ES" sz="1800" dirty="0" smtClean="0"/>
              <a:t> pública i privada, </a:t>
            </a:r>
            <a:r>
              <a:rPr lang="es-ES" sz="1800" dirty="0" err="1" smtClean="0"/>
              <a:t>hem</a:t>
            </a:r>
            <a:r>
              <a:rPr lang="es-ES" sz="1800" dirty="0" smtClean="0"/>
              <a:t> </a:t>
            </a:r>
            <a:r>
              <a:rPr lang="es-ES" sz="1800" dirty="0" err="1" smtClean="0"/>
              <a:t>trobat</a:t>
            </a:r>
            <a:r>
              <a:rPr lang="es-ES" sz="1800" dirty="0" smtClean="0"/>
              <a:t> </a:t>
            </a:r>
            <a:r>
              <a:rPr lang="es-ES" sz="1800" dirty="0" err="1" smtClean="0"/>
              <a:t>què</a:t>
            </a:r>
            <a:r>
              <a:rPr lang="es-ES" sz="1800" dirty="0" smtClean="0"/>
              <a:t>: </a:t>
            </a:r>
            <a:endParaRPr lang="es-ES" sz="1800" dirty="0"/>
          </a:p>
        </p:txBody>
      </p:sp>
      <p:sp>
        <p:nvSpPr>
          <p:cNvPr id="4" name="Título 1"/>
          <p:cNvSpPr>
            <a:spLocks noGrp="1"/>
          </p:cNvSpPr>
          <p:nvPr>
            <p:ph type="title"/>
          </p:nvPr>
        </p:nvSpPr>
        <p:spPr>
          <a:xfrm>
            <a:off x="0" y="0"/>
            <a:ext cx="6841475" cy="1055802"/>
          </a:xfrm>
        </p:spPr>
        <p:txBody>
          <a:bodyPr/>
          <a:lstStyle/>
          <a:p>
            <a:pPr algn="l"/>
            <a:r>
              <a:rPr lang="es-ES" sz="4200" dirty="0">
                <a:solidFill>
                  <a:schemeClr val="accent2">
                    <a:lumMod val="75000"/>
                  </a:schemeClr>
                </a:solidFill>
              </a:rPr>
              <a:t>4. </a:t>
            </a:r>
            <a:r>
              <a:rPr lang="es-ES" sz="4200" dirty="0" err="1">
                <a:solidFill>
                  <a:schemeClr val="accent2">
                    <a:lumMod val="75000"/>
                  </a:schemeClr>
                </a:solidFill>
              </a:rPr>
              <a:t>Volem</a:t>
            </a:r>
            <a:r>
              <a:rPr lang="es-ES" sz="4200" dirty="0">
                <a:solidFill>
                  <a:schemeClr val="accent2">
                    <a:lumMod val="75000"/>
                  </a:schemeClr>
                </a:solidFill>
              </a:rPr>
              <a:t> una </a:t>
            </a:r>
            <a:r>
              <a:rPr lang="es-ES" sz="4200" dirty="0" err="1">
                <a:solidFill>
                  <a:schemeClr val="accent2">
                    <a:lumMod val="75000"/>
                  </a:schemeClr>
                </a:solidFill>
              </a:rPr>
              <a:t>escola</a:t>
            </a:r>
            <a:r>
              <a:rPr lang="es-ES" sz="4200" dirty="0">
                <a:solidFill>
                  <a:schemeClr val="accent2">
                    <a:lumMod val="75000"/>
                  </a:schemeClr>
                </a:solidFill>
              </a:rPr>
              <a:t> exitosa? </a:t>
            </a:r>
            <a:endParaRPr lang="es-ES" sz="4200" dirty="0">
              <a:solidFill>
                <a:schemeClr val="accent2">
                  <a:lumMod val="75000"/>
                </a:schemeClr>
              </a:solidFill>
              <a:ea typeface="+mn-ea"/>
              <a:cs typeface="+mn-cs"/>
            </a:endParaRPr>
          </a:p>
        </p:txBody>
      </p:sp>
      <p:pic>
        <p:nvPicPr>
          <p:cNvPr id="5" name="4 Imagen">
            <a:extLst>
              <a:ext uri="{FF2B5EF4-FFF2-40B4-BE49-F238E27FC236}">
                <a16:creationId xmlns:a16="http://schemas.microsoft.com/office/drawing/2014/main" xmlns="" id="{00000000-0000-0000-0000-000000000000}"/>
              </a:ext>
            </a:extLst>
          </p:cNvPr>
          <p:cNvPicPr>
            <a:picLocks noChangeAspect="1"/>
          </p:cNvPicPr>
          <p:nvPr/>
        </p:nvPicPr>
        <p:blipFill>
          <a:blip r:embed="rId2" cstate="print"/>
          <a:srcRect/>
          <a:stretch>
            <a:fillRect/>
          </a:stretch>
        </p:blipFill>
        <p:spPr>
          <a:xfrm>
            <a:off x="2353455" y="2079536"/>
            <a:ext cx="6805969" cy="4248757"/>
          </a:xfrm>
          <a:prstGeom prst="rect">
            <a:avLst/>
          </a:prstGeom>
          <a:noFill/>
          <a:ln>
            <a:noFill/>
          </a:ln>
        </p:spPr>
      </p:pic>
      <p:sp>
        <p:nvSpPr>
          <p:cNvPr id="6" name="7 Rectángulo"/>
          <p:cNvSpPr/>
          <p:nvPr/>
        </p:nvSpPr>
        <p:spPr>
          <a:xfrm>
            <a:off x="3267857" y="1617871"/>
            <a:ext cx="4763116" cy="461665"/>
          </a:xfrm>
          <a:prstGeom prst="rect">
            <a:avLst/>
          </a:prstGeom>
          <a:solidFill>
            <a:srgbClr val="FFFFFF"/>
          </a:solidFill>
          <a:ln w="25402">
            <a:solidFill>
              <a:srgbClr val="4F81BD"/>
            </a:solid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ca-ES" sz="1200" b="1" i="0" u="none" strike="noStrike" kern="1200" cap="none" spc="0" baseline="0" dirty="0" smtClean="0">
                <a:solidFill>
                  <a:srgbClr val="000000"/>
                </a:solidFill>
                <a:uFillTx/>
                <a:latin typeface="Calibri"/>
              </a:rPr>
              <a:t>Grau d’implantació de la jornada continua en 2010 en els centres públics i diferencial pública–privada/concertada en proves PISA 2012. </a:t>
            </a:r>
            <a:endParaRPr lang="ca-ES" sz="1200" b="1" i="0" u="none" strike="noStrike" kern="1200" cap="none" spc="0" baseline="0" dirty="0">
              <a:solidFill>
                <a:srgbClr val="000000"/>
              </a:solidFill>
              <a:uFillTx/>
              <a:latin typeface="Calibri"/>
            </a:endParaRPr>
          </a:p>
        </p:txBody>
      </p:sp>
      <p:sp>
        <p:nvSpPr>
          <p:cNvPr id="8" name="6 Rectángulo"/>
          <p:cNvSpPr/>
          <p:nvPr/>
        </p:nvSpPr>
        <p:spPr>
          <a:xfrm>
            <a:off x="5126636" y="6433223"/>
            <a:ext cx="3891313" cy="261610"/>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100" b="0" i="0" u="none" strike="noStrike" kern="1200" cap="none" spc="0" baseline="0" dirty="0" smtClean="0">
                <a:solidFill>
                  <a:srgbClr val="000000"/>
                </a:solidFill>
                <a:uFillTx/>
                <a:latin typeface="Calibri"/>
              </a:rPr>
              <a:t>Font: </a:t>
            </a:r>
            <a:r>
              <a:rPr lang="es-ES" sz="1100" b="0" i="0" u="none" strike="noStrike" kern="1200" cap="none" spc="0" baseline="0" dirty="0" err="1" smtClean="0">
                <a:solidFill>
                  <a:srgbClr val="000000"/>
                </a:solidFill>
                <a:uFillTx/>
                <a:latin typeface="Calibri"/>
              </a:rPr>
              <a:t>elaboració</a:t>
            </a:r>
            <a:r>
              <a:rPr lang="es-ES" sz="1100" b="0" i="0" u="none" strike="noStrike" kern="1200" cap="none" spc="0" baseline="0" dirty="0" smtClean="0">
                <a:solidFill>
                  <a:srgbClr val="000000"/>
                </a:solidFill>
                <a:uFillTx/>
                <a:latin typeface="Calibri"/>
              </a:rPr>
              <a:t> </a:t>
            </a:r>
            <a:r>
              <a:rPr lang="es-ES" sz="1100" b="0" i="0" u="none" strike="noStrike" kern="1200" cap="none" spc="0" baseline="0" dirty="0" err="1" smtClean="0">
                <a:solidFill>
                  <a:srgbClr val="000000"/>
                </a:solidFill>
                <a:uFillTx/>
                <a:latin typeface="Calibri"/>
              </a:rPr>
              <a:t>pròpia</a:t>
            </a:r>
            <a:r>
              <a:rPr lang="es-ES" sz="1100" b="0" i="0" u="none" strike="noStrike" kern="1200" cap="none" spc="0" baseline="0" dirty="0" smtClean="0">
                <a:solidFill>
                  <a:srgbClr val="000000"/>
                </a:solidFill>
                <a:uFillTx/>
                <a:latin typeface="Calibri"/>
              </a:rPr>
              <a:t> </a:t>
            </a:r>
            <a:r>
              <a:rPr lang="es-ES" sz="1100" b="0" i="0" u="none" strike="noStrike" kern="1200" cap="none" spc="0" baseline="0" dirty="0">
                <a:solidFill>
                  <a:srgbClr val="000000"/>
                </a:solidFill>
                <a:uFillTx/>
                <a:latin typeface="Calibri"/>
              </a:rPr>
              <a:t>a partir de ANPE (2010) </a:t>
            </a:r>
            <a:r>
              <a:rPr lang="es-ES" sz="1100" b="0" i="0" u="none" strike="noStrike" kern="1200" cap="none" spc="0" baseline="0" dirty="0" smtClean="0">
                <a:solidFill>
                  <a:srgbClr val="000000"/>
                </a:solidFill>
                <a:uFillTx/>
                <a:latin typeface="Calibri"/>
              </a:rPr>
              <a:t>i </a:t>
            </a:r>
            <a:r>
              <a:rPr lang="es-ES" sz="1100" b="0" i="0" u="none" strike="noStrike" kern="1200" cap="none" spc="0" baseline="0" dirty="0">
                <a:solidFill>
                  <a:srgbClr val="000000"/>
                </a:solidFill>
                <a:uFillTx/>
                <a:latin typeface="Calibri"/>
              </a:rPr>
              <a:t>OECD (2013)</a:t>
            </a:r>
          </a:p>
        </p:txBody>
      </p:sp>
      <p:sp>
        <p:nvSpPr>
          <p:cNvPr id="2" name="1 CuadroTexto"/>
          <p:cNvSpPr txBox="1"/>
          <p:nvPr/>
        </p:nvSpPr>
        <p:spPr>
          <a:xfrm>
            <a:off x="194872" y="1756370"/>
            <a:ext cx="2158584" cy="4524315"/>
          </a:xfrm>
          <a:prstGeom prst="rect">
            <a:avLst/>
          </a:prstGeom>
          <a:noFill/>
        </p:spPr>
        <p:txBody>
          <a:bodyPr wrap="square" rtlCol="0">
            <a:spAutoFit/>
          </a:bodyPr>
          <a:lstStyle/>
          <a:p>
            <a:pPr marL="285750" indent="-285750">
              <a:buFontTx/>
              <a:buChar char="-"/>
            </a:pPr>
            <a:r>
              <a:rPr lang="es-ES" dirty="0" smtClean="0"/>
              <a:t>O </a:t>
            </a:r>
            <a:r>
              <a:rPr lang="es-ES" dirty="0" err="1" smtClean="0"/>
              <a:t>bé</a:t>
            </a:r>
            <a:r>
              <a:rPr lang="es-ES" dirty="0" smtClean="0"/>
              <a:t> les CCAA </a:t>
            </a:r>
            <a:r>
              <a:rPr lang="es-ES" dirty="0" err="1" smtClean="0"/>
              <a:t>amb</a:t>
            </a:r>
            <a:r>
              <a:rPr lang="es-ES" dirty="0" smtClean="0"/>
              <a:t> </a:t>
            </a:r>
            <a:r>
              <a:rPr lang="es-ES" dirty="0" err="1" smtClean="0"/>
              <a:t>major</a:t>
            </a:r>
            <a:r>
              <a:rPr lang="es-ES" dirty="0" smtClean="0"/>
              <a:t> </a:t>
            </a:r>
            <a:r>
              <a:rPr lang="es-ES" dirty="0" err="1" smtClean="0"/>
              <a:t>implantació</a:t>
            </a:r>
            <a:r>
              <a:rPr lang="es-ES" dirty="0" smtClean="0"/>
              <a:t> de la jornada continua  </a:t>
            </a:r>
            <a:r>
              <a:rPr lang="es-ES" dirty="0" err="1" smtClean="0"/>
              <a:t>obtenen</a:t>
            </a:r>
            <a:r>
              <a:rPr lang="es-ES" dirty="0" smtClean="0"/>
              <a:t> </a:t>
            </a:r>
            <a:r>
              <a:rPr lang="es-ES" dirty="0" err="1" smtClean="0"/>
              <a:t>pitjors</a:t>
            </a:r>
            <a:r>
              <a:rPr lang="es-ES" dirty="0" smtClean="0"/>
              <a:t> </a:t>
            </a:r>
            <a:r>
              <a:rPr lang="es-ES" dirty="0" err="1" smtClean="0"/>
              <a:t>resultats</a:t>
            </a:r>
            <a:r>
              <a:rPr lang="es-ES" dirty="0" smtClean="0"/>
              <a:t> </a:t>
            </a:r>
            <a:r>
              <a:rPr lang="es-ES" dirty="0" err="1" smtClean="0"/>
              <a:t>relatius</a:t>
            </a:r>
            <a:r>
              <a:rPr lang="es-ES" dirty="0" smtClean="0"/>
              <a:t> a les </a:t>
            </a:r>
            <a:r>
              <a:rPr lang="es-ES" dirty="0" err="1" smtClean="0"/>
              <a:t>escoles</a:t>
            </a:r>
            <a:r>
              <a:rPr lang="es-ES" dirty="0" smtClean="0"/>
              <a:t> </a:t>
            </a:r>
            <a:r>
              <a:rPr lang="es-ES" dirty="0" err="1" smtClean="0"/>
              <a:t>públiques</a:t>
            </a:r>
            <a:r>
              <a:rPr lang="es-ES" dirty="0" smtClean="0"/>
              <a:t>. </a:t>
            </a:r>
          </a:p>
          <a:p>
            <a:pPr marL="285750" indent="-285750">
              <a:buFontTx/>
              <a:buChar char="-"/>
            </a:pPr>
            <a:r>
              <a:rPr lang="es-ES" dirty="0" smtClean="0"/>
              <a:t>- O </a:t>
            </a:r>
            <a:r>
              <a:rPr lang="es-ES" dirty="0" err="1" smtClean="0"/>
              <a:t>bé</a:t>
            </a:r>
            <a:r>
              <a:rPr lang="es-ES" dirty="0" smtClean="0"/>
              <a:t> </a:t>
            </a:r>
            <a:r>
              <a:rPr lang="es-ES" dirty="0" err="1" smtClean="0"/>
              <a:t>aquelles</a:t>
            </a:r>
            <a:r>
              <a:rPr lang="es-ES" dirty="0" smtClean="0"/>
              <a:t> CCAA </a:t>
            </a:r>
            <a:r>
              <a:rPr lang="es-ES" dirty="0" err="1" smtClean="0"/>
              <a:t>amb</a:t>
            </a:r>
            <a:r>
              <a:rPr lang="es-ES" dirty="0" smtClean="0"/>
              <a:t> </a:t>
            </a:r>
            <a:r>
              <a:rPr lang="es-ES" dirty="0" err="1" smtClean="0"/>
              <a:t>pitjors</a:t>
            </a:r>
            <a:r>
              <a:rPr lang="es-ES" dirty="0" smtClean="0"/>
              <a:t> </a:t>
            </a:r>
            <a:r>
              <a:rPr lang="es-ES" dirty="0" err="1" smtClean="0"/>
              <a:t>resultats</a:t>
            </a:r>
            <a:r>
              <a:rPr lang="es-ES" dirty="0" smtClean="0"/>
              <a:t> </a:t>
            </a:r>
            <a:r>
              <a:rPr lang="es-ES" dirty="0" err="1" smtClean="0"/>
              <a:t>relatius</a:t>
            </a:r>
            <a:r>
              <a:rPr lang="es-ES" dirty="0" smtClean="0"/>
              <a:t> en les </a:t>
            </a:r>
            <a:r>
              <a:rPr lang="es-ES" dirty="0" err="1" smtClean="0"/>
              <a:t>escoles</a:t>
            </a:r>
            <a:r>
              <a:rPr lang="es-ES" dirty="0" smtClean="0"/>
              <a:t> </a:t>
            </a:r>
            <a:r>
              <a:rPr lang="es-ES" dirty="0" err="1" smtClean="0"/>
              <a:t>públiques</a:t>
            </a:r>
            <a:r>
              <a:rPr lang="es-ES" dirty="0" smtClean="0"/>
              <a:t> han </a:t>
            </a:r>
            <a:r>
              <a:rPr lang="es-ES" dirty="0" err="1" smtClean="0"/>
              <a:t>implantat</a:t>
            </a:r>
            <a:r>
              <a:rPr lang="es-ES" dirty="0" smtClean="0"/>
              <a:t> en </a:t>
            </a:r>
            <a:r>
              <a:rPr lang="es-ES" dirty="0" err="1" smtClean="0"/>
              <a:t>major</a:t>
            </a:r>
            <a:r>
              <a:rPr lang="es-ES" dirty="0" smtClean="0"/>
              <a:t> mesura la jornada continua. </a:t>
            </a:r>
            <a:endParaRPr lang="es-ES" dirty="0"/>
          </a:p>
        </p:txBody>
      </p:sp>
    </p:spTree>
    <p:extLst>
      <p:ext uri="{BB962C8B-B14F-4D97-AF65-F5344CB8AC3E}">
        <p14:creationId xmlns="" xmlns:p14="http://schemas.microsoft.com/office/powerpoint/2010/main" val="398812656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16895" y="1007241"/>
            <a:ext cx="8507381" cy="686650"/>
          </a:xfrm>
        </p:spPr>
        <p:txBody>
          <a:bodyPr/>
          <a:lstStyle/>
          <a:p>
            <a:pPr marL="0" indent="0">
              <a:buNone/>
            </a:pPr>
            <a:r>
              <a:rPr lang="es-ES" sz="1800" dirty="0" smtClean="0"/>
              <a:t>També al </a:t>
            </a:r>
            <a:r>
              <a:rPr lang="es-ES" sz="1800" dirty="0" err="1" smtClean="0"/>
              <a:t>nostre</a:t>
            </a:r>
            <a:r>
              <a:rPr lang="es-ES" sz="1800" dirty="0" smtClean="0"/>
              <a:t> </a:t>
            </a:r>
            <a:r>
              <a:rPr lang="es-ES" sz="1800" dirty="0" err="1" smtClean="0"/>
              <a:t>estudi</a:t>
            </a:r>
            <a:r>
              <a:rPr lang="es-ES" sz="1800" dirty="0" smtClean="0"/>
              <a:t>, </a:t>
            </a:r>
            <a:r>
              <a:rPr lang="es-ES" sz="1800" dirty="0" err="1" smtClean="0"/>
              <a:t>sense</a:t>
            </a:r>
            <a:r>
              <a:rPr lang="es-ES" sz="1800" dirty="0" smtClean="0"/>
              <a:t> descartar la </a:t>
            </a:r>
            <a:r>
              <a:rPr lang="es-ES" sz="1800" dirty="0" err="1" smtClean="0"/>
              <a:t>influència</a:t>
            </a:r>
            <a:r>
              <a:rPr lang="es-ES" sz="1800" dirty="0" smtClean="0"/>
              <a:t> </a:t>
            </a:r>
            <a:r>
              <a:rPr lang="es-ES" sz="1800" dirty="0" err="1" smtClean="0"/>
              <a:t>d’altres</a:t>
            </a:r>
            <a:r>
              <a:rPr lang="es-ES" sz="1800" dirty="0" smtClean="0"/>
              <a:t> variables, </a:t>
            </a:r>
            <a:r>
              <a:rPr lang="es-ES" sz="1800" dirty="0" err="1" smtClean="0"/>
              <a:t>hem</a:t>
            </a:r>
            <a:r>
              <a:rPr lang="es-ES" sz="1800" dirty="0" smtClean="0"/>
              <a:t> </a:t>
            </a:r>
            <a:r>
              <a:rPr lang="es-ES" sz="1800" dirty="0" err="1" smtClean="0"/>
              <a:t>trobat</a:t>
            </a:r>
            <a:r>
              <a:rPr lang="es-ES" sz="1800" dirty="0" smtClean="0"/>
              <a:t> que: </a:t>
            </a:r>
            <a:endParaRPr lang="es-ES" sz="1800" dirty="0"/>
          </a:p>
        </p:txBody>
      </p:sp>
      <p:sp>
        <p:nvSpPr>
          <p:cNvPr id="4" name="Título 1"/>
          <p:cNvSpPr>
            <a:spLocks noGrp="1"/>
          </p:cNvSpPr>
          <p:nvPr>
            <p:ph type="title"/>
          </p:nvPr>
        </p:nvSpPr>
        <p:spPr>
          <a:xfrm>
            <a:off x="0" y="0"/>
            <a:ext cx="6841475" cy="1055802"/>
          </a:xfrm>
        </p:spPr>
        <p:txBody>
          <a:bodyPr/>
          <a:lstStyle/>
          <a:p>
            <a:pPr algn="l"/>
            <a:r>
              <a:rPr lang="es-ES" sz="4200" dirty="0">
                <a:solidFill>
                  <a:schemeClr val="accent2">
                    <a:lumMod val="75000"/>
                  </a:schemeClr>
                </a:solidFill>
              </a:rPr>
              <a:t>4. </a:t>
            </a:r>
            <a:r>
              <a:rPr lang="es-ES" sz="4200" dirty="0" err="1">
                <a:solidFill>
                  <a:schemeClr val="accent2">
                    <a:lumMod val="75000"/>
                  </a:schemeClr>
                </a:solidFill>
              </a:rPr>
              <a:t>Volem</a:t>
            </a:r>
            <a:r>
              <a:rPr lang="es-ES" sz="4200" dirty="0">
                <a:solidFill>
                  <a:schemeClr val="accent2">
                    <a:lumMod val="75000"/>
                  </a:schemeClr>
                </a:solidFill>
              </a:rPr>
              <a:t> una </a:t>
            </a:r>
            <a:r>
              <a:rPr lang="es-ES" sz="4200" dirty="0" err="1">
                <a:solidFill>
                  <a:schemeClr val="accent2">
                    <a:lumMod val="75000"/>
                  </a:schemeClr>
                </a:solidFill>
              </a:rPr>
              <a:t>escola</a:t>
            </a:r>
            <a:r>
              <a:rPr lang="es-ES" sz="4200" dirty="0">
                <a:solidFill>
                  <a:schemeClr val="accent2">
                    <a:lumMod val="75000"/>
                  </a:schemeClr>
                </a:solidFill>
              </a:rPr>
              <a:t> exitosa? </a:t>
            </a:r>
            <a:endParaRPr lang="es-ES" sz="4200" dirty="0">
              <a:solidFill>
                <a:schemeClr val="accent2">
                  <a:lumMod val="75000"/>
                </a:schemeClr>
              </a:solidFill>
              <a:ea typeface="+mn-ea"/>
              <a:cs typeface="+mn-cs"/>
            </a:endParaRPr>
          </a:p>
        </p:txBody>
      </p:sp>
      <p:sp>
        <p:nvSpPr>
          <p:cNvPr id="8" name="6 Rectángulo"/>
          <p:cNvSpPr/>
          <p:nvPr/>
        </p:nvSpPr>
        <p:spPr>
          <a:xfrm>
            <a:off x="5006715" y="6523163"/>
            <a:ext cx="4011234" cy="261610"/>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100" b="0" i="0" u="none" strike="noStrike" kern="1200" cap="none" spc="0" baseline="0" dirty="0" smtClean="0">
                <a:solidFill>
                  <a:srgbClr val="000000"/>
                </a:solidFill>
                <a:uFillTx/>
                <a:latin typeface="Calibri"/>
              </a:rPr>
              <a:t>Font: </a:t>
            </a:r>
            <a:r>
              <a:rPr lang="es-ES" sz="1100" b="0" i="0" u="none" strike="noStrike" kern="1200" cap="none" spc="0" baseline="0" dirty="0" err="1" smtClean="0">
                <a:solidFill>
                  <a:srgbClr val="000000"/>
                </a:solidFill>
                <a:uFillTx/>
                <a:latin typeface="Calibri"/>
              </a:rPr>
              <a:t>elaboració</a:t>
            </a:r>
            <a:r>
              <a:rPr lang="es-ES" sz="1100" b="0" i="0" u="none" strike="noStrike" kern="1200" cap="none" spc="0" dirty="0" smtClean="0">
                <a:solidFill>
                  <a:srgbClr val="000000"/>
                </a:solidFill>
                <a:uFillTx/>
                <a:latin typeface="Calibri"/>
              </a:rPr>
              <a:t> </a:t>
            </a:r>
            <a:r>
              <a:rPr lang="es-ES" sz="1100" b="0" i="0" u="none" strike="noStrike" kern="1200" cap="none" spc="0" baseline="0" dirty="0" err="1" smtClean="0">
                <a:solidFill>
                  <a:srgbClr val="000000"/>
                </a:solidFill>
                <a:uFillTx/>
                <a:latin typeface="Calibri"/>
              </a:rPr>
              <a:t>pròpia</a:t>
            </a:r>
            <a:r>
              <a:rPr lang="es-ES" sz="1100" b="0" i="0" u="none" strike="noStrike" kern="1200" cap="none" spc="0" baseline="0" dirty="0" smtClean="0">
                <a:solidFill>
                  <a:srgbClr val="000000"/>
                </a:solidFill>
                <a:uFillTx/>
                <a:latin typeface="Calibri"/>
              </a:rPr>
              <a:t> </a:t>
            </a:r>
            <a:r>
              <a:rPr lang="es-ES" sz="1100" b="0" i="0" u="none" strike="noStrike" kern="1200" cap="none" spc="0" baseline="0" dirty="0">
                <a:solidFill>
                  <a:srgbClr val="000000"/>
                </a:solidFill>
                <a:uFillTx/>
                <a:latin typeface="Calibri"/>
              </a:rPr>
              <a:t>a partir de ANPE (2010) </a:t>
            </a:r>
            <a:r>
              <a:rPr lang="es-ES" sz="1100" b="0" i="0" u="none" strike="noStrike" kern="1200" cap="none" spc="0" baseline="0" dirty="0" smtClean="0">
                <a:solidFill>
                  <a:srgbClr val="000000"/>
                </a:solidFill>
                <a:uFillTx/>
                <a:latin typeface="Calibri"/>
              </a:rPr>
              <a:t>i </a:t>
            </a:r>
            <a:r>
              <a:rPr lang="es-ES" sz="1100" b="0" i="0" u="none" strike="noStrike" kern="1200" cap="none" spc="0" baseline="0" dirty="0">
                <a:solidFill>
                  <a:srgbClr val="000000"/>
                </a:solidFill>
                <a:uFillTx/>
                <a:latin typeface="Calibri"/>
              </a:rPr>
              <a:t>OECD (2013)</a:t>
            </a:r>
          </a:p>
        </p:txBody>
      </p:sp>
      <p:pic>
        <p:nvPicPr>
          <p:cNvPr id="7" name="6 Imagen">
            <a:extLst>
              <a:ext uri="{FF2B5EF4-FFF2-40B4-BE49-F238E27FC236}">
                <a16:creationId xmlns:a16="http://schemas.microsoft.com/office/drawing/2014/main" xmlns="" id="{00000000-0000-0000-0000-000000000000}"/>
              </a:ext>
            </a:extLst>
          </p:cNvPr>
          <p:cNvPicPr>
            <a:picLocks noChangeAspect="1"/>
          </p:cNvPicPr>
          <p:nvPr/>
        </p:nvPicPr>
        <p:blipFill>
          <a:blip r:embed="rId2" cstate="print"/>
          <a:srcRect/>
          <a:stretch>
            <a:fillRect/>
          </a:stretch>
        </p:blipFill>
        <p:spPr>
          <a:xfrm>
            <a:off x="1963711" y="1785639"/>
            <a:ext cx="7054238" cy="4714725"/>
          </a:xfrm>
          <a:prstGeom prst="rect">
            <a:avLst/>
          </a:prstGeom>
          <a:noFill/>
          <a:ln>
            <a:noFill/>
          </a:ln>
        </p:spPr>
      </p:pic>
      <p:sp>
        <p:nvSpPr>
          <p:cNvPr id="9" name="7 Rectángulo"/>
          <p:cNvSpPr/>
          <p:nvPr/>
        </p:nvSpPr>
        <p:spPr>
          <a:xfrm>
            <a:off x="4197246" y="1388102"/>
            <a:ext cx="4646951" cy="461665"/>
          </a:xfrm>
          <a:prstGeom prst="rect">
            <a:avLst/>
          </a:prstGeom>
          <a:solidFill>
            <a:srgbClr val="FFFFFF"/>
          </a:solidFill>
          <a:ln w="25402">
            <a:solidFill>
              <a:srgbClr val="4F81BD"/>
            </a:solid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1" dirty="0" smtClean="0">
                <a:solidFill>
                  <a:srgbClr val="000000"/>
                </a:solidFill>
                <a:latin typeface="Calibri"/>
              </a:rPr>
              <a:t>Grau </a:t>
            </a:r>
            <a:r>
              <a:rPr lang="es-ES" sz="1200" b="1" dirty="0" err="1" smtClean="0">
                <a:solidFill>
                  <a:srgbClr val="000000"/>
                </a:solidFill>
                <a:latin typeface="Calibri"/>
              </a:rPr>
              <a:t>d’i</a:t>
            </a:r>
            <a:r>
              <a:rPr lang="es-ES" sz="1200" b="1" i="0" u="none" strike="noStrike" kern="1200" cap="none" spc="0" baseline="0" dirty="0" err="1" smtClean="0">
                <a:solidFill>
                  <a:srgbClr val="000000"/>
                </a:solidFill>
                <a:uFillTx/>
                <a:latin typeface="Calibri"/>
              </a:rPr>
              <a:t>mplantació</a:t>
            </a:r>
            <a:r>
              <a:rPr lang="es-ES" sz="1200" b="1" i="0" u="none" strike="noStrike" kern="1200" cap="none" spc="0" baseline="0" dirty="0" smtClean="0">
                <a:solidFill>
                  <a:srgbClr val="000000"/>
                </a:solidFill>
                <a:uFillTx/>
                <a:latin typeface="Calibri"/>
              </a:rPr>
              <a:t> </a:t>
            </a:r>
            <a:r>
              <a:rPr lang="es-ES" sz="1200" b="1" i="0" u="none" strike="noStrike" kern="1200" cap="none" spc="0" baseline="0" dirty="0">
                <a:solidFill>
                  <a:srgbClr val="000000"/>
                </a:solidFill>
                <a:uFillTx/>
                <a:latin typeface="Calibri"/>
              </a:rPr>
              <a:t>de la jornada </a:t>
            </a:r>
            <a:r>
              <a:rPr lang="es-ES" sz="1200" b="1" i="0" u="none" strike="noStrike" kern="1200" cap="none" spc="0" baseline="0" dirty="0" smtClean="0">
                <a:solidFill>
                  <a:srgbClr val="000000"/>
                </a:solidFill>
                <a:uFillTx/>
                <a:latin typeface="Calibri"/>
              </a:rPr>
              <a:t>continua en 2010 en </a:t>
            </a:r>
            <a:r>
              <a:rPr lang="es-ES" sz="1200" b="1" i="0" u="none" strike="noStrike" kern="1200" cap="none" spc="0" baseline="0" dirty="0" err="1" smtClean="0">
                <a:solidFill>
                  <a:srgbClr val="000000"/>
                </a:solidFill>
                <a:uFillTx/>
                <a:latin typeface="Calibri"/>
              </a:rPr>
              <a:t>els</a:t>
            </a:r>
            <a:r>
              <a:rPr lang="es-ES" sz="1200" b="1" i="0" u="none" strike="noStrike" kern="1200" cap="none" spc="0" baseline="0" dirty="0" smtClean="0">
                <a:solidFill>
                  <a:srgbClr val="000000"/>
                </a:solidFill>
                <a:uFillTx/>
                <a:latin typeface="Calibri"/>
              </a:rPr>
              <a:t>  centres </a:t>
            </a:r>
            <a:r>
              <a:rPr lang="es-ES" sz="1200" b="1" i="0" u="none" strike="noStrike" kern="1200" cap="none" spc="0" baseline="0" dirty="0" err="1" smtClean="0">
                <a:solidFill>
                  <a:srgbClr val="000000"/>
                </a:solidFill>
                <a:uFillTx/>
                <a:latin typeface="Calibri"/>
              </a:rPr>
              <a:t>públics</a:t>
            </a:r>
            <a:r>
              <a:rPr lang="es-ES" sz="1200" b="1" i="0" u="none" strike="noStrike" kern="1200" cap="none" spc="0" baseline="0" dirty="0" smtClean="0">
                <a:solidFill>
                  <a:srgbClr val="000000"/>
                </a:solidFill>
                <a:uFillTx/>
                <a:latin typeface="Calibri"/>
              </a:rPr>
              <a:t> i</a:t>
            </a:r>
            <a:r>
              <a:rPr lang="es-ES" sz="1200" b="1" i="0" u="none" strike="noStrike" kern="1200" cap="none" spc="0" dirty="0" smtClean="0">
                <a:solidFill>
                  <a:srgbClr val="000000"/>
                </a:solidFill>
                <a:uFillTx/>
                <a:latin typeface="Calibri"/>
              </a:rPr>
              <a:t> </a:t>
            </a:r>
            <a:r>
              <a:rPr lang="es-ES" sz="1200" b="1" i="0" u="none" strike="noStrike" kern="1200" cap="none" spc="0" dirty="0" err="1" smtClean="0">
                <a:solidFill>
                  <a:srgbClr val="000000"/>
                </a:solidFill>
                <a:uFillTx/>
                <a:latin typeface="Calibri"/>
              </a:rPr>
              <a:t>grau</a:t>
            </a:r>
            <a:r>
              <a:rPr lang="es-ES" sz="1200" b="1" i="0" u="none" strike="noStrike" kern="1200" cap="none" spc="0" dirty="0" smtClean="0">
                <a:solidFill>
                  <a:srgbClr val="000000"/>
                </a:solidFill>
                <a:uFillTx/>
                <a:latin typeface="Calibri"/>
              </a:rPr>
              <a:t> </a:t>
            </a:r>
            <a:r>
              <a:rPr lang="es-ES" sz="1200" b="1" i="0" u="none" strike="noStrike" kern="1200" cap="none" spc="0" dirty="0" err="1" smtClean="0">
                <a:solidFill>
                  <a:srgbClr val="000000"/>
                </a:solidFill>
                <a:uFillTx/>
                <a:latin typeface="Calibri"/>
              </a:rPr>
              <a:t>d’alumnat</a:t>
            </a:r>
            <a:r>
              <a:rPr lang="es-ES" sz="1200" b="1" i="0" u="none" strike="noStrike" kern="1200" cap="none" spc="0" dirty="0" smtClean="0">
                <a:solidFill>
                  <a:srgbClr val="000000"/>
                </a:solidFill>
                <a:uFillTx/>
                <a:latin typeface="Calibri"/>
              </a:rPr>
              <a:t> repetidor en </a:t>
            </a:r>
            <a:r>
              <a:rPr lang="es-ES" sz="1200" b="1" i="0" u="none" strike="noStrike" kern="1200" cap="none" spc="0" baseline="0" dirty="0" smtClean="0">
                <a:solidFill>
                  <a:srgbClr val="000000"/>
                </a:solidFill>
                <a:uFillTx/>
                <a:latin typeface="Calibri"/>
              </a:rPr>
              <a:t>2012.</a:t>
            </a:r>
            <a:endParaRPr lang="es-ES" sz="1200" b="1" i="0" u="none" strike="noStrike" kern="1200" cap="none" spc="0" baseline="0" dirty="0">
              <a:solidFill>
                <a:srgbClr val="000000"/>
              </a:solidFill>
              <a:uFillTx/>
              <a:latin typeface="Calibri"/>
            </a:endParaRPr>
          </a:p>
        </p:txBody>
      </p:sp>
      <p:sp>
        <p:nvSpPr>
          <p:cNvPr id="2" name="1 CuadroTexto"/>
          <p:cNvSpPr txBox="1"/>
          <p:nvPr/>
        </p:nvSpPr>
        <p:spPr>
          <a:xfrm>
            <a:off x="149902" y="1618935"/>
            <a:ext cx="1813809" cy="4247317"/>
          </a:xfrm>
          <a:prstGeom prst="rect">
            <a:avLst/>
          </a:prstGeom>
          <a:noFill/>
        </p:spPr>
        <p:txBody>
          <a:bodyPr wrap="square" rtlCol="0">
            <a:spAutoFit/>
          </a:bodyPr>
          <a:lstStyle/>
          <a:p>
            <a:pPr marL="0" lvl="1"/>
            <a:r>
              <a:rPr lang="es-ES" dirty="0" smtClean="0"/>
              <a:t>- O </a:t>
            </a:r>
            <a:r>
              <a:rPr lang="es-ES" dirty="0" err="1" smtClean="0"/>
              <a:t>bé</a:t>
            </a:r>
            <a:r>
              <a:rPr lang="es-ES" dirty="0" smtClean="0"/>
              <a:t> les CCAA </a:t>
            </a:r>
            <a:r>
              <a:rPr lang="es-ES" dirty="0" err="1" smtClean="0"/>
              <a:t>amb</a:t>
            </a:r>
            <a:r>
              <a:rPr lang="es-ES" dirty="0" smtClean="0"/>
              <a:t> </a:t>
            </a:r>
            <a:r>
              <a:rPr lang="es-ES" dirty="0" err="1" smtClean="0"/>
              <a:t>major</a:t>
            </a:r>
            <a:r>
              <a:rPr lang="es-ES" dirty="0" smtClean="0"/>
              <a:t> </a:t>
            </a:r>
            <a:r>
              <a:rPr lang="es-ES" dirty="0" err="1" smtClean="0"/>
              <a:t>implementació</a:t>
            </a:r>
            <a:r>
              <a:rPr lang="es-ES" dirty="0" smtClean="0"/>
              <a:t> de la jornada continua generen </a:t>
            </a:r>
            <a:r>
              <a:rPr lang="es-ES" dirty="0" err="1" smtClean="0"/>
              <a:t>més</a:t>
            </a:r>
            <a:r>
              <a:rPr lang="es-ES" dirty="0" smtClean="0"/>
              <a:t> repetidos . </a:t>
            </a:r>
          </a:p>
          <a:p>
            <a:pPr marL="0" lvl="1"/>
            <a:r>
              <a:rPr lang="es-ES" dirty="0" smtClean="0"/>
              <a:t>- O </a:t>
            </a:r>
            <a:r>
              <a:rPr lang="es-ES" dirty="0" err="1" smtClean="0"/>
              <a:t>bé</a:t>
            </a:r>
            <a:r>
              <a:rPr lang="es-ES" dirty="0" smtClean="0"/>
              <a:t> </a:t>
            </a:r>
            <a:r>
              <a:rPr lang="es-ES" dirty="0" err="1" smtClean="0"/>
              <a:t>aquelles</a:t>
            </a:r>
            <a:r>
              <a:rPr lang="es-ES" dirty="0" smtClean="0"/>
              <a:t> CCAA </a:t>
            </a:r>
            <a:r>
              <a:rPr lang="es-ES" dirty="0" err="1" smtClean="0"/>
              <a:t>amb</a:t>
            </a:r>
            <a:r>
              <a:rPr lang="es-ES" dirty="0" smtClean="0"/>
              <a:t> </a:t>
            </a:r>
            <a:r>
              <a:rPr lang="es-ES" dirty="0" err="1" smtClean="0"/>
              <a:t>més</a:t>
            </a:r>
            <a:r>
              <a:rPr lang="es-ES" dirty="0" smtClean="0"/>
              <a:t> </a:t>
            </a:r>
            <a:r>
              <a:rPr lang="es-ES" dirty="0" err="1" smtClean="0"/>
              <a:t>repetidors</a:t>
            </a:r>
            <a:r>
              <a:rPr lang="es-ES" dirty="0" smtClean="0"/>
              <a:t> han </a:t>
            </a:r>
            <a:r>
              <a:rPr lang="es-ES" dirty="0" err="1" smtClean="0"/>
              <a:t>implantat</a:t>
            </a:r>
            <a:r>
              <a:rPr lang="es-ES" dirty="0" smtClean="0"/>
              <a:t> en </a:t>
            </a:r>
            <a:r>
              <a:rPr lang="es-ES" dirty="0" err="1" smtClean="0"/>
              <a:t>major</a:t>
            </a:r>
            <a:r>
              <a:rPr lang="es-ES" dirty="0" smtClean="0"/>
              <a:t> mesura la jornada continua. </a:t>
            </a:r>
            <a:endParaRPr lang="es-ES" dirty="0"/>
          </a:p>
          <a:p>
            <a:endParaRPr lang="es-ES" dirty="0"/>
          </a:p>
        </p:txBody>
      </p:sp>
    </p:spTree>
    <p:extLst>
      <p:ext uri="{BB962C8B-B14F-4D97-AF65-F5344CB8AC3E}">
        <p14:creationId xmlns="" xmlns:p14="http://schemas.microsoft.com/office/powerpoint/2010/main" val="110702211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98723" y="-99934"/>
            <a:ext cx="8229600" cy="1143000"/>
          </a:xfrm>
        </p:spPr>
        <p:txBody>
          <a:bodyPr/>
          <a:lstStyle/>
          <a:p>
            <a:pPr algn="l"/>
            <a:r>
              <a:rPr lang="es-ES" sz="4200" dirty="0">
                <a:solidFill>
                  <a:schemeClr val="accent2">
                    <a:lumMod val="75000"/>
                  </a:schemeClr>
                </a:solidFill>
                <a:ea typeface="+mn-ea"/>
                <a:cs typeface="+mn-cs"/>
              </a:rPr>
              <a:t>4. </a:t>
            </a:r>
            <a:r>
              <a:rPr lang="es-ES" sz="4200" dirty="0" err="1">
                <a:solidFill>
                  <a:schemeClr val="accent2">
                    <a:lumMod val="75000"/>
                  </a:schemeClr>
                </a:solidFill>
                <a:ea typeface="+mn-ea"/>
                <a:cs typeface="+mn-cs"/>
              </a:rPr>
              <a:t>Volem</a:t>
            </a:r>
            <a:r>
              <a:rPr lang="es-ES" sz="4200" dirty="0">
                <a:solidFill>
                  <a:schemeClr val="accent2">
                    <a:lumMod val="75000"/>
                  </a:schemeClr>
                </a:solidFill>
                <a:ea typeface="+mn-ea"/>
                <a:cs typeface="+mn-cs"/>
              </a:rPr>
              <a:t> una </a:t>
            </a:r>
            <a:r>
              <a:rPr lang="es-ES" sz="4200" dirty="0" err="1">
                <a:solidFill>
                  <a:schemeClr val="accent2">
                    <a:lumMod val="75000"/>
                  </a:schemeClr>
                </a:solidFill>
                <a:ea typeface="+mn-ea"/>
                <a:cs typeface="+mn-cs"/>
              </a:rPr>
              <a:t>escola</a:t>
            </a:r>
            <a:r>
              <a:rPr lang="es-ES" sz="4200" dirty="0">
                <a:solidFill>
                  <a:schemeClr val="accent2">
                    <a:lumMod val="75000"/>
                  </a:schemeClr>
                </a:solidFill>
                <a:ea typeface="+mn-ea"/>
                <a:cs typeface="+mn-cs"/>
              </a:rPr>
              <a:t> exitosa? </a:t>
            </a:r>
          </a:p>
        </p:txBody>
      </p:sp>
      <p:sp>
        <p:nvSpPr>
          <p:cNvPr id="3" name="Marcador de contenido 2"/>
          <p:cNvSpPr>
            <a:spLocks noGrp="1"/>
          </p:cNvSpPr>
          <p:nvPr>
            <p:ph idx="1"/>
          </p:nvPr>
        </p:nvSpPr>
        <p:spPr>
          <a:xfrm>
            <a:off x="369065" y="1043066"/>
            <a:ext cx="8229600" cy="5110084"/>
          </a:xfrm>
        </p:spPr>
        <p:txBody>
          <a:bodyPr/>
          <a:lstStyle/>
          <a:p>
            <a:pPr marL="0" indent="0" algn="just">
              <a:buNone/>
            </a:pPr>
            <a:r>
              <a:rPr lang="es-ES" sz="1800" dirty="0" smtClean="0"/>
              <a:t>b) </a:t>
            </a:r>
            <a:r>
              <a:rPr lang="es-ES" sz="1800" dirty="0" err="1" smtClean="0"/>
              <a:t>Els</a:t>
            </a:r>
            <a:r>
              <a:rPr lang="es-ES" sz="1800" dirty="0" smtClean="0"/>
              <a:t> </a:t>
            </a:r>
            <a:r>
              <a:rPr lang="es-ES" sz="1800" dirty="0" err="1" smtClean="0"/>
              <a:t>estudis</a:t>
            </a:r>
            <a:r>
              <a:rPr lang="es-ES" sz="1800" dirty="0" smtClean="0"/>
              <a:t> </a:t>
            </a:r>
            <a:r>
              <a:rPr lang="es-ES" sz="1800" dirty="0" err="1" smtClean="0"/>
              <a:t>realitzats</a:t>
            </a:r>
            <a:r>
              <a:rPr lang="es-ES" sz="1800" dirty="0" smtClean="0"/>
              <a:t> </a:t>
            </a:r>
            <a:r>
              <a:rPr lang="es-ES" sz="1800" dirty="0" err="1" smtClean="0"/>
              <a:t>mostren</a:t>
            </a:r>
            <a:r>
              <a:rPr lang="es-ES" sz="1800" dirty="0" smtClean="0"/>
              <a:t> que </a:t>
            </a:r>
            <a:r>
              <a:rPr lang="es-ES" sz="1800" dirty="0" err="1" smtClean="0"/>
              <a:t>suposa</a:t>
            </a:r>
            <a:r>
              <a:rPr lang="es-ES" sz="1800" dirty="0" smtClean="0"/>
              <a:t> un </a:t>
            </a:r>
            <a:r>
              <a:rPr lang="es-ES" sz="1800" dirty="0" err="1" smtClean="0"/>
              <a:t>deterioració</a:t>
            </a:r>
            <a:r>
              <a:rPr lang="es-ES" sz="1800" dirty="0" smtClean="0"/>
              <a:t> del </a:t>
            </a:r>
            <a:r>
              <a:rPr lang="es-ES" sz="1800" dirty="0" err="1" smtClean="0"/>
              <a:t>rendiment</a:t>
            </a:r>
            <a:r>
              <a:rPr lang="es-ES" sz="1800" dirty="0" smtClean="0"/>
              <a:t> (</a:t>
            </a:r>
            <a:r>
              <a:rPr lang="es-ES" sz="1800" dirty="0" err="1"/>
              <a:t>Caride</a:t>
            </a:r>
            <a:r>
              <a:rPr lang="es-ES" sz="1800" dirty="0"/>
              <a:t>, 1993; </a:t>
            </a:r>
            <a:r>
              <a:rPr lang="es-ES" sz="1800" dirty="0" err="1"/>
              <a:t>Ridao</a:t>
            </a:r>
            <a:r>
              <a:rPr lang="es-ES" sz="1800" dirty="0"/>
              <a:t> y Gil, 2002; </a:t>
            </a:r>
            <a:r>
              <a:rPr lang="es-ES" sz="1800" dirty="0" err="1"/>
              <a:t>Cavet</a:t>
            </a:r>
            <a:r>
              <a:rPr lang="es-ES" sz="1800" dirty="0"/>
              <a:t>, 2011), </a:t>
            </a:r>
            <a:r>
              <a:rPr lang="es-ES" sz="1800" dirty="0" err="1" smtClean="0"/>
              <a:t>sobretot</a:t>
            </a:r>
            <a:r>
              <a:rPr lang="es-ES" sz="1800" dirty="0" smtClean="0"/>
              <a:t> entre </a:t>
            </a:r>
            <a:r>
              <a:rPr lang="es-ES" sz="1800" dirty="0" err="1" smtClean="0"/>
              <a:t>aquells</a:t>
            </a:r>
            <a:r>
              <a:rPr lang="es-ES" sz="1800" dirty="0" smtClean="0"/>
              <a:t> estudiants de </a:t>
            </a:r>
            <a:r>
              <a:rPr lang="es-ES" sz="1800" dirty="0" err="1" smtClean="0"/>
              <a:t>procedència</a:t>
            </a:r>
            <a:r>
              <a:rPr lang="es-ES" sz="1800" dirty="0" smtClean="0"/>
              <a:t> </a:t>
            </a:r>
            <a:r>
              <a:rPr lang="es-ES" sz="1800" dirty="0" err="1" smtClean="0"/>
              <a:t>més</a:t>
            </a:r>
            <a:r>
              <a:rPr lang="es-ES" sz="1800" dirty="0" smtClean="0"/>
              <a:t> humil i </a:t>
            </a:r>
            <a:r>
              <a:rPr lang="es-ES" sz="1800" dirty="0" err="1" smtClean="0"/>
              <a:t>amb</a:t>
            </a:r>
            <a:r>
              <a:rPr lang="es-ES" sz="1800" dirty="0" smtClean="0"/>
              <a:t> </a:t>
            </a:r>
            <a:r>
              <a:rPr lang="es-ES" sz="1800" dirty="0" err="1" smtClean="0"/>
              <a:t>menors</a:t>
            </a:r>
            <a:r>
              <a:rPr lang="es-ES" sz="1800" dirty="0" smtClean="0"/>
              <a:t> recursos (</a:t>
            </a:r>
            <a:r>
              <a:rPr lang="es-ES" sz="1800" dirty="0" err="1" smtClean="0"/>
              <a:t>Caride</a:t>
            </a:r>
            <a:r>
              <a:rPr lang="es-ES" sz="1800" dirty="0"/>
              <a:t>, 1993; Fernández </a:t>
            </a:r>
            <a:r>
              <a:rPr lang="es-ES" sz="1800" dirty="0" err="1"/>
              <a:t>Enguita</a:t>
            </a:r>
            <a:r>
              <a:rPr lang="es-ES" sz="1800" dirty="0"/>
              <a:t>, 2001; </a:t>
            </a:r>
            <a:r>
              <a:rPr lang="es-ES" sz="1800" dirty="0" err="1"/>
              <a:t>Feito</a:t>
            </a:r>
            <a:r>
              <a:rPr lang="es-ES" sz="1800" dirty="0"/>
              <a:t>, </a:t>
            </a:r>
            <a:r>
              <a:rPr lang="es-ES" sz="1800" dirty="0" smtClean="0"/>
              <a:t>2007). Per </a:t>
            </a:r>
            <a:r>
              <a:rPr lang="es-ES" sz="1800" dirty="0" err="1" smtClean="0"/>
              <a:t>què</a:t>
            </a:r>
            <a:r>
              <a:rPr lang="es-ES" sz="1800" dirty="0" smtClean="0"/>
              <a:t>? </a:t>
            </a:r>
          </a:p>
          <a:p>
            <a:pPr marL="0" indent="0" algn="just">
              <a:buNone/>
            </a:pPr>
            <a:r>
              <a:rPr lang="es-ES" sz="1800" dirty="0" smtClean="0"/>
              <a:t>	- </a:t>
            </a:r>
            <a:r>
              <a:rPr lang="es-ES" sz="1800" dirty="0"/>
              <a:t>La </a:t>
            </a:r>
            <a:r>
              <a:rPr lang="es-ES" sz="1800" dirty="0" err="1" smtClean="0"/>
              <a:t>compressió</a:t>
            </a:r>
            <a:r>
              <a:rPr lang="es-ES" sz="1800" dirty="0" smtClean="0"/>
              <a:t> </a:t>
            </a:r>
            <a:r>
              <a:rPr lang="es-ES" sz="1800" dirty="0" err="1" smtClean="0"/>
              <a:t>horària</a:t>
            </a:r>
            <a:r>
              <a:rPr lang="es-ES" sz="1800" dirty="0" smtClean="0"/>
              <a:t> </a:t>
            </a:r>
            <a:r>
              <a:rPr lang="es-ES" sz="1800" dirty="0"/>
              <a:t>fatiga </a:t>
            </a:r>
            <a:r>
              <a:rPr lang="es-ES" sz="1800" dirty="0" err="1" smtClean="0"/>
              <a:t>més</a:t>
            </a:r>
            <a:r>
              <a:rPr lang="es-ES" sz="1800" dirty="0" smtClean="0"/>
              <a:t> a </a:t>
            </a:r>
            <a:r>
              <a:rPr lang="es-ES" sz="1800" dirty="0" err="1" smtClean="0"/>
              <a:t>professorat</a:t>
            </a:r>
            <a:r>
              <a:rPr lang="es-ES" sz="1800" dirty="0" smtClean="0"/>
              <a:t> i </a:t>
            </a:r>
            <a:r>
              <a:rPr lang="es-ES" sz="1800" dirty="0" err="1" smtClean="0"/>
              <a:t>alumnat</a:t>
            </a:r>
            <a:r>
              <a:rPr lang="es-ES" sz="1800" dirty="0" smtClean="0"/>
              <a:t> (</a:t>
            </a:r>
            <a:r>
              <a:rPr lang="es-ES" sz="1800" dirty="0" err="1"/>
              <a:t>Sintes</a:t>
            </a:r>
            <a:r>
              <a:rPr lang="es-ES" sz="1800" dirty="0"/>
              <a:t>, 2012</a:t>
            </a:r>
            <a:r>
              <a:rPr lang="es-ES" sz="1800" dirty="0" smtClean="0"/>
              <a:t>)</a:t>
            </a:r>
          </a:p>
          <a:p>
            <a:pPr marL="0" indent="0" algn="just">
              <a:buNone/>
            </a:pPr>
            <a:r>
              <a:rPr lang="es-ES" sz="1800" dirty="0" smtClean="0"/>
              <a:t>	- Es </a:t>
            </a:r>
            <a:r>
              <a:rPr lang="es-ES" sz="1800" dirty="0" err="1" smtClean="0"/>
              <a:t>perd</a:t>
            </a:r>
            <a:r>
              <a:rPr lang="es-ES" sz="1800" dirty="0" smtClean="0"/>
              <a:t> </a:t>
            </a:r>
            <a:r>
              <a:rPr lang="es-ES" sz="1800" dirty="0" err="1" smtClean="0"/>
              <a:t>més</a:t>
            </a:r>
            <a:r>
              <a:rPr lang="es-ES" sz="1800" dirty="0" smtClean="0"/>
              <a:t> </a:t>
            </a:r>
            <a:r>
              <a:rPr lang="es-ES" sz="1800" dirty="0" err="1" smtClean="0"/>
              <a:t>temps</a:t>
            </a:r>
            <a:r>
              <a:rPr lang="es-ES" sz="1800" dirty="0" smtClean="0"/>
              <a:t> </a:t>
            </a:r>
            <a:r>
              <a:rPr lang="es-ES" sz="1800" dirty="0" err="1" smtClean="0"/>
              <a:t>efectiu</a:t>
            </a:r>
            <a:r>
              <a:rPr lang="es-ES" sz="1800" dirty="0" smtClean="0"/>
              <a:t> </a:t>
            </a:r>
            <a:r>
              <a:rPr lang="es-ES" sz="1800" dirty="0" err="1" smtClean="0"/>
              <a:t>d’aprenentatge</a:t>
            </a:r>
            <a:r>
              <a:rPr lang="es-ES" sz="1800" dirty="0" smtClean="0"/>
              <a:t> </a:t>
            </a:r>
          </a:p>
          <a:p>
            <a:pPr marL="0" indent="0" algn="just">
              <a:buNone/>
            </a:pPr>
            <a:r>
              <a:rPr lang="es-ES" sz="1800" dirty="0" smtClean="0"/>
              <a:t>	- </a:t>
            </a:r>
            <a:r>
              <a:rPr lang="es-ES" sz="1800" dirty="0" err="1" smtClean="0"/>
              <a:t>Això</a:t>
            </a:r>
            <a:r>
              <a:rPr lang="es-ES" sz="1800" dirty="0" smtClean="0"/>
              <a:t> comporta que es </a:t>
            </a:r>
            <a:r>
              <a:rPr lang="es-ES" sz="1800" dirty="0" err="1" smtClean="0"/>
              <a:t>requereixa</a:t>
            </a:r>
            <a:r>
              <a:rPr lang="es-ES" sz="1800" dirty="0" smtClean="0"/>
              <a:t> </a:t>
            </a:r>
            <a:r>
              <a:rPr lang="es-ES" sz="1800" dirty="0" err="1" smtClean="0"/>
              <a:t>més</a:t>
            </a:r>
            <a:r>
              <a:rPr lang="es-ES" sz="1800" dirty="0" smtClean="0"/>
              <a:t> </a:t>
            </a:r>
            <a:r>
              <a:rPr lang="es-ES" sz="1800" dirty="0" err="1" smtClean="0"/>
              <a:t>suport</a:t>
            </a:r>
            <a:r>
              <a:rPr lang="es-ES" sz="1800" dirty="0" smtClean="0"/>
              <a:t> </a:t>
            </a:r>
            <a:r>
              <a:rPr lang="es-ES" sz="1800" dirty="0" err="1" smtClean="0"/>
              <a:t>fora</a:t>
            </a:r>
            <a:r>
              <a:rPr lang="es-ES" sz="1800" dirty="0" smtClean="0"/>
              <a:t> de </a:t>
            </a:r>
            <a:r>
              <a:rPr lang="es-ES" sz="1800" dirty="0" err="1" smtClean="0"/>
              <a:t>l’escola</a:t>
            </a:r>
            <a:r>
              <a:rPr lang="es-ES" sz="1800" dirty="0" smtClean="0"/>
              <a:t> i </a:t>
            </a:r>
            <a:r>
              <a:rPr lang="es-ES" sz="1800" dirty="0" err="1" smtClean="0"/>
              <a:t>això</a:t>
            </a:r>
            <a:r>
              <a:rPr lang="es-ES" sz="1800" dirty="0" smtClean="0"/>
              <a:t> fa que 	</a:t>
            </a:r>
            <a:r>
              <a:rPr lang="es-ES" sz="1800" dirty="0" err="1" smtClean="0"/>
              <a:t>s’incremente</a:t>
            </a:r>
            <a:r>
              <a:rPr lang="es-ES" sz="1800" dirty="0" smtClean="0"/>
              <a:t> la </a:t>
            </a:r>
            <a:r>
              <a:rPr lang="es-ES" sz="1800" dirty="0" err="1" smtClean="0"/>
              <a:t>desigualtat</a:t>
            </a:r>
            <a:r>
              <a:rPr lang="es-ES" sz="1800" dirty="0" smtClean="0"/>
              <a:t> entre les </a:t>
            </a:r>
            <a:r>
              <a:rPr lang="es-ES" sz="1800" dirty="0" err="1" smtClean="0"/>
              <a:t>famílies</a:t>
            </a:r>
            <a:r>
              <a:rPr lang="es-ES" sz="1800" dirty="0" smtClean="0"/>
              <a:t> (i </a:t>
            </a:r>
            <a:r>
              <a:rPr lang="es-ES" sz="1800" dirty="0" err="1" smtClean="0"/>
              <a:t>l’alumnat</a:t>
            </a:r>
            <a:r>
              <a:rPr lang="es-ES" sz="1800" dirty="0" smtClean="0"/>
              <a:t>) </a:t>
            </a:r>
            <a:r>
              <a:rPr lang="es-ES" sz="1800" dirty="0" err="1" smtClean="0"/>
              <a:t>segons</a:t>
            </a:r>
            <a:r>
              <a:rPr lang="es-ES" sz="1800" dirty="0" smtClean="0"/>
              <a:t> tinguen o 	no </a:t>
            </a:r>
            <a:r>
              <a:rPr lang="es-ES" sz="1800" dirty="0" err="1" smtClean="0"/>
              <a:t>capacitat</a:t>
            </a:r>
            <a:r>
              <a:rPr lang="es-ES" sz="1800" dirty="0" smtClean="0"/>
              <a:t> per </a:t>
            </a:r>
            <a:r>
              <a:rPr lang="es-ES" sz="1800" dirty="0" err="1" smtClean="0"/>
              <a:t>oferir</a:t>
            </a:r>
            <a:r>
              <a:rPr lang="es-ES" sz="1800" dirty="0" smtClean="0"/>
              <a:t> </a:t>
            </a:r>
            <a:r>
              <a:rPr lang="es-ES" sz="1800" dirty="0" err="1" smtClean="0"/>
              <a:t>aquest</a:t>
            </a:r>
            <a:r>
              <a:rPr lang="es-ES" sz="1800" dirty="0" smtClean="0"/>
              <a:t> </a:t>
            </a:r>
            <a:r>
              <a:rPr lang="es-ES" sz="1800" dirty="0" err="1" smtClean="0"/>
              <a:t>suport</a:t>
            </a:r>
            <a:r>
              <a:rPr lang="es-ES" sz="1800" dirty="0" smtClean="0"/>
              <a:t> </a:t>
            </a:r>
          </a:p>
          <a:p>
            <a:pPr marL="0" indent="0" algn="just">
              <a:buNone/>
            </a:pPr>
            <a:r>
              <a:rPr lang="es-ES" sz="1800" dirty="0" smtClean="0"/>
              <a:t>	- </a:t>
            </a:r>
            <a:r>
              <a:rPr lang="es-ES" sz="1800" dirty="0"/>
              <a:t>La </a:t>
            </a:r>
            <a:r>
              <a:rPr lang="es-ES" sz="1800" dirty="0" err="1" smtClean="0"/>
              <a:t>compressió</a:t>
            </a:r>
            <a:r>
              <a:rPr lang="es-ES" sz="1800" dirty="0" smtClean="0"/>
              <a:t> </a:t>
            </a:r>
            <a:r>
              <a:rPr lang="es-ES" sz="1800" dirty="0" err="1" smtClean="0"/>
              <a:t>horària</a:t>
            </a:r>
            <a:r>
              <a:rPr lang="es-ES" sz="1800" dirty="0" smtClean="0"/>
              <a:t> </a:t>
            </a:r>
            <a:r>
              <a:rPr lang="es-ES" sz="1800" dirty="0" err="1" smtClean="0"/>
              <a:t>s’adapta</a:t>
            </a:r>
            <a:r>
              <a:rPr lang="es-ES" sz="1800" dirty="0" smtClean="0"/>
              <a:t> </a:t>
            </a:r>
            <a:r>
              <a:rPr lang="es-ES" sz="1800" dirty="0" err="1" smtClean="0"/>
              <a:t>pitjor</a:t>
            </a:r>
            <a:r>
              <a:rPr lang="es-ES" sz="1800" dirty="0" smtClean="0"/>
              <a:t> </a:t>
            </a:r>
            <a:r>
              <a:rPr lang="es-ES" sz="1800" dirty="0" err="1" smtClean="0"/>
              <a:t>als</a:t>
            </a:r>
            <a:r>
              <a:rPr lang="es-ES" sz="1800" dirty="0" smtClean="0"/>
              <a:t> ritmes </a:t>
            </a:r>
            <a:r>
              <a:rPr lang="es-ES" sz="1800" dirty="0" err="1" smtClean="0"/>
              <a:t>cronobiològics</a:t>
            </a:r>
            <a:r>
              <a:rPr lang="es-ES" sz="1800" dirty="0" smtClean="0"/>
              <a:t> de 	</a:t>
            </a:r>
            <a:r>
              <a:rPr lang="es-ES" sz="1800" dirty="0" err="1" smtClean="0"/>
              <a:t>l’alumnat</a:t>
            </a:r>
            <a:r>
              <a:rPr lang="es-ES" sz="1800" dirty="0" smtClean="0"/>
              <a:t> (</a:t>
            </a:r>
            <a:r>
              <a:rPr lang="es-ES" sz="1800" dirty="0" err="1"/>
              <a:t>Sintes</a:t>
            </a:r>
            <a:r>
              <a:rPr lang="es-ES" sz="1800" dirty="0"/>
              <a:t>, </a:t>
            </a:r>
            <a:r>
              <a:rPr lang="es-ES" sz="1800" dirty="0" smtClean="0"/>
              <a:t>2012)</a:t>
            </a:r>
          </a:p>
          <a:p>
            <a:pPr marL="0" indent="0">
              <a:buNone/>
            </a:pPr>
            <a:endParaRPr lang="es-ES" sz="1800" dirty="0" smtClean="0"/>
          </a:p>
          <a:p>
            <a:pPr marL="0" indent="0" algn="ctr">
              <a:buNone/>
            </a:pPr>
            <a:r>
              <a:rPr lang="es-ES" sz="1800" b="1" dirty="0" smtClean="0">
                <a:solidFill>
                  <a:schemeClr val="accent2"/>
                </a:solidFill>
              </a:rPr>
              <a:t>TOT APUNTA A QUE EL CANVI, EN LES CONDICIONS QUE ESTEM AVUI EN DIA, SUPOSARÀ UNA AMPLIFICACIÓ DELS PROBLEMES EXISTENTS I NO UNA MILLORA DEL SISTEMA</a:t>
            </a:r>
            <a:endParaRPr lang="es-ES" sz="1800" b="1" dirty="0">
              <a:solidFill>
                <a:schemeClr val="accent2"/>
              </a:solidFill>
            </a:endParaRPr>
          </a:p>
          <a:p>
            <a:pPr marL="0" indent="0">
              <a:buNone/>
            </a:pPr>
            <a:endParaRPr lang="es-ES" dirty="0"/>
          </a:p>
        </p:txBody>
      </p:sp>
    </p:spTree>
    <p:extLst>
      <p:ext uri="{BB962C8B-B14F-4D97-AF65-F5344CB8AC3E}">
        <p14:creationId xmlns="" xmlns:p14="http://schemas.microsoft.com/office/powerpoint/2010/main" val="3449150749"/>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81000" y="952500"/>
            <a:ext cx="8229600" cy="4525959"/>
          </a:xfrm>
        </p:spPr>
        <p:txBody>
          <a:bodyPr/>
          <a:lstStyle/>
          <a:p>
            <a:pPr marL="0" indent="0" algn="just">
              <a:buNone/>
            </a:pPr>
            <a:r>
              <a:rPr lang="es-ES" sz="1800" dirty="0" smtClean="0"/>
              <a:t>c) </a:t>
            </a:r>
            <a:r>
              <a:rPr lang="es-ES" sz="1800" dirty="0" err="1" smtClean="0"/>
              <a:t>Avui</a:t>
            </a:r>
            <a:r>
              <a:rPr lang="es-ES" sz="1800" dirty="0" smtClean="0"/>
              <a:t> les </a:t>
            </a:r>
            <a:r>
              <a:rPr lang="es-ES" sz="1800" dirty="0" err="1" smtClean="0"/>
              <a:t>experiències</a:t>
            </a:r>
            <a:r>
              <a:rPr lang="es-ES" sz="1800" dirty="0" smtClean="0"/>
              <a:t> </a:t>
            </a:r>
            <a:r>
              <a:rPr lang="es-ES" sz="1800" dirty="0" err="1" smtClean="0"/>
              <a:t>d’èxit</a:t>
            </a:r>
            <a:r>
              <a:rPr lang="es-ES" sz="1800" dirty="0" smtClean="0"/>
              <a:t> apunten </a:t>
            </a:r>
            <a:r>
              <a:rPr lang="es-ES" sz="1800" dirty="0" err="1" smtClean="0"/>
              <a:t>cap</a:t>
            </a:r>
            <a:r>
              <a:rPr lang="es-ES" sz="1800" dirty="0" smtClean="0"/>
              <a:t> a una </a:t>
            </a:r>
            <a:r>
              <a:rPr lang="es-ES" sz="1800" b="1" dirty="0" err="1" smtClean="0"/>
              <a:t>escola</a:t>
            </a:r>
            <a:r>
              <a:rPr lang="es-ES" sz="1800" b="1" dirty="0" smtClean="0"/>
              <a:t> a </a:t>
            </a:r>
            <a:r>
              <a:rPr lang="es-ES" sz="1800" b="1" dirty="0" err="1" smtClean="0"/>
              <a:t>temps</a:t>
            </a:r>
            <a:r>
              <a:rPr lang="es-ES" sz="1800" b="1" dirty="0" smtClean="0"/>
              <a:t> </a:t>
            </a:r>
            <a:r>
              <a:rPr lang="es-ES" sz="1800" b="1" dirty="0" err="1" smtClean="0"/>
              <a:t>complet</a:t>
            </a:r>
            <a:r>
              <a:rPr lang="es-ES" sz="1800" dirty="0" smtClean="0"/>
              <a:t>. </a:t>
            </a:r>
            <a:r>
              <a:rPr lang="es-ES" sz="1800" dirty="0" err="1" smtClean="0"/>
              <a:t>Aleshores</a:t>
            </a:r>
            <a:r>
              <a:rPr lang="es-ES" sz="1800" dirty="0" smtClean="0"/>
              <a:t>, </a:t>
            </a:r>
            <a:r>
              <a:rPr lang="es-ES" sz="1800" dirty="0" err="1" smtClean="0"/>
              <a:t>amb</a:t>
            </a:r>
            <a:r>
              <a:rPr lang="es-ES" sz="1800" dirty="0" smtClean="0"/>
              <a:t> la jornada continua </a:t>
            </a:r>
            <a:r>
              <a:rPr lang="es-ES" sz="1800" dirty="0" err="1" smtClean="0"/>
              <a:t>aniríem</a:t>
            </a:r>
            <a:r>
              <a:rPr lang="es-ES" sz="1800" dirty="0" smtClean="0"/>
              <a:t> en contra del que </a:t>
            </a:r>
            <a:r>
              <a:rPr lang="es-ES" sz="1800" dirty="0" err="1" smtClean="0"/>
              <a:t>ens</a:t>
            </a:r>
            <a:r>
              <a:rPr lang="es-ES" sz="1800" dirty="0" smtClean="0"/>
              <a:t> </a:t>
            </a:r>
            <a:r>
              <a:rPr lang="es-ES" sz="1800" dirty="0" err="1" smtClean="0"/>
              <a:t>diuen</a:t>
            </a:r>
            <a:r>
              <a:rPr lang="es-ES" sz="1800" dirty="0" smtClean="0"/>
              <a:t> </a:t>
            </a:r>
            <a:r>
              <a:rPr lang="es-ES" sz="1800" dirty="0" err="1" smtClean="0"/>
              <a:t>els</a:t>
            </a:r>
            <a:r>
              <a:rPr lang="es-ES" sz="1800" dirty="0" smtClean="0"/>
              <a:t> </a:t>
            </a:r>
            <a:r>
              <a:rPr lang="es-ES" sz="1800" dirty="0" err="1" smtClean="0"/>
              <a:t>experts</a:t>
            </a:r>
            <a:r>
              <a:rPr lang="es-ES" sz="1800" dirty="0" smtClean="0"/>
              <a:t> que </a:t>
            </a:r>
            <a:r>
              <a:rPr lang="es-ES" sz="1800" dirty="0" err="1" smtClean="0"/>
              <a:t>ajuda</a:t>
            </a:r>
            <a:r>
              <a:rPr lang="es-ES" sz="1800" dirty="0" smtClean="0"/>
              <a:t> a </a:t>
            </a:r>
            <a:r>
              <a:rPr lang="es-ES" sz="1800" dirty="0" err="1" smtClean="0"/>
              <a:t>tindre</a:t>
            </a:r>
            <a:r>
              <a:rPr lang="es-ES" sz="1800" dirty="0"/>
              <a:t> </a:t>
            </a:r>
            <a:r>
              <a:rPr lang="es-ES" sz="1800" dirty="0" smtClean="0"/>
              <a:t>un sistema </a:t>
            </a:r>
            <a:r>
              <a:rPr lang="es-ES" sz="1800" dirty="0" err="1" smtClean="0"/>
              <a:t>educatiu</a:t>
            </a:r>
            <a:r>
              <a:rPr lang="es-ES" sz="1800" dirty="0" smtClean="0"/>
              <a:t> </a:t>
            </a:r>
            <a:r>
              <a:rPr lang="es-ES" sz="1800" dirty="0" err="1" smtClean="0"/>
              <a:t>millor</a:t>
            </a:r>
            <a:r>
              <a:rPr lang="es-ES" sz="1800" dirty="0" smtClean="0"/>
              <a:t> per a totes i </a:t>
            </a:r>
            <a:r>
              <a:rPr lang="es-ES" sz="1800" dirty="0" err="1" smtClean="0"/>
              <a:t>tots</a:t>
            </a:r>
            <a:r>
              <a:rPr lang="es-ES" sz="1800" dirty="0" smtClean="0"/>
              <a:t>. </a:t>
            </a:r>
          </a:p>
          <a:p>
            <a:pPr marL="0" indent="0" algn="just">
              <a:buNone/>
            </a:pPr>
            <a:endParaRPr lang="es-ES" sz="1800" dirty="0" smtClean="0"/>
          </a:p>
          <a:p>
            <a:pPr marL="0" indent="0" algn="just">
              <a:buNone/>
            </a:pPr>
            <a:r>
              <a:rPr lang="es-ES" sz="1800" dirty="0" smtClean="0"/>
              <a:t>d) Hi ha </a:t>
            </a:r>
            <a:r>
              <a:rPr lang="es-ES" sz="1800" dirty="0" err="1" smtClean="0"/>
              <a:t>solucions</a:t>
            </a:r>
            <a:r>
              <a:rPr lang="es-ES" sz="1800" dirty="0" smtClean="0"/>
              <a:t> per </a:t>
            </a:r>
            <a:r>
              <a:rPr lang="es-ES" sz="1800" dirty="0" err="1" smtClean="0"/>
              <a:t>resoldre</a:t>
            </a:r>
            <a:r>
              <a:rPr lang="es-ES" sz="1800" dirty="0" smtClean="0"/>
              <a:t> les demandes </a:t>
            </a:r>
            <a:r>
              <a:rPr lang="es-ES" sz="1800" dirty="0" err="1" smtClean="0"/>
              <a:t>laborals</a:t>
            </a:r>
            <a:r>
              <a:rPr lang="es-ES" sz="1800" dirty="0" smtClean="0"/>
              <a:t> </a:t>
            </a:r>
            <a:r>
              <a:rPr lang="es-ES" sz="1800" dirty="0" err="1" smtClean="0"/>
              <a:t>dels</a:t>
            </a:r>
            <a:r>
              <a:rPr lang="es-ES" sz="1800" dirty="0" smtClean="0"/>
              <a:t> </a:t>
            </a:r>
            <a:r>
              <a:rPr lang="es-ES" sz="1800" dirty="0" err="1" smtClean="0"/>
              <a:t>docents</a:t>
            </a:r>
            <a:r>
              <a:rPr lang="es-ES" sz="1800" dirty="0" smtClean="0"/>
              <a:t> </a:t>
            </a:r>
            <a:r>
              <a:rPr lang="es-ES" sz="1800" dirty="0" err="1" smtClean="0"/>
              <a:t>sense</a:t>
            </a:r>
            <a:r>
              <a:rPr lang="es-ES" sz="1800" dirty="0" smtClean="0"/>
              <a:t> per </a:t>
            </a:r>
            <a:r>
              <a:rPr lang="es-ES" sz="1800" dirty="0" err="1" smtClean="0"/>
              <a:t>això</a:t>
            </a:r>
            <a:r>
              <a:rPr lang="es-ES" sz="1800" dirty="0" smtClean="0"/>
              <a:t> </a:t>
            </a:r>
            <a:r>
              <a:rPr lang="es-ES" sz="1800" dirty="0" err="1" smtClean="0"/>
              <a:t>canviar</a:t>
            </a:r>
            <a:r>
              <a:rPr lang="es-ES" sz="1800" dirty="0" smtClean="0"/>
              <a:t> la </a:t>
            </a:r>
            <a:r>
              <a:rPr lang="es-ES" sz="1800" dirty="0" err="1" smtClean="0"/>
              <a:t>situació</a:t>
            </a:r>
            <a:r>
              <a:rPr lang="es-ES" sz="1800" dirty="0" smtClean="0"/>
              <a:t> </a:t>
            </a:r>
            <a:r>
              <a:rPr lang="es-ES" sz="1800" dirty="0" err="1" smtClean="0"/>
              <a:t>dels</a:t>
            </a:r>
            <a:r>
              <a:rPr lang="es-ES" sz="1800" dirty="0" smtClean="0"/>
              <a:t> </a:t>
            </a:r>
            <a:r>
              <a:rPr lang="es-ES" sz="1800" dirty="0" err="1" smtClean="0"/>
              <a:t>nostres</a:t>
            </a:r>
            <a:r>
              <a:rPr lang="es-ES" sz="1800" dirty="0" smtClean="0"/>
              <a:t> </a:t>
            </a:r>
            <a:r>
              <a:rPr lang="es-ES" sz="1800" dirty="0" err="1" smtClean="0"/>
              <a:t>xiquets</a:t>
            </a:r>
            <a:r>
              <a:rPr lang="es-ES" sz="1800" dirty="0" smtClean="0"/>
              <a:t> i </a:t>
            </a:r>
            <a:r>
              <a:rPr lang="es-ES" sz="1800" dirty="0" err="1" smtClean="0"/>
              <a:t>xiquetes</a:t>
            </a:r>
            <a:r>
              <a:rPr lang="es-ES" sz="1800" dirty="0" smtClean="0"/>
              <a:t>. </a:t>
            </a:r>
          </a:p>
          <a:p>
            <a:pPr marL="0" indent="0" algn="just">
              <a:buNone/>
            </a:pPr>
            <a:r>
              <a:rPr lang="es-ES" sz="1800" dirty="0" smtClean="0"/>
              <a:t>Una </a:t>
            </a:r>
            <a:r>
              <a:rPr lang="es-ES" sz="1800" dirty="0" err="1" smtClean="0"/>
              <a:t>veritable</a:t>
            </a:r>
            <a:r>
              <a:rPr lang="es-ES" sz="1800" dirty="0" smtClean="0"/>
              <a:t> </a:t>
            </a:r>
            <a:r>
              <a:rPr lang="es-ES" sz="1800" dirty="0" err="1" smtClean="0"/>
              <a:t>racionalització</a:t>
            </a:r>
            <a:r>
              <a:rPr lang="es-ES" sz="1800" dirty="0" smtClean="0"/>
              <a:t> </a:t>
            </a:r>
            <a:r>
              <a:rPr lang="es-ES" sz="1800" dirty="0" err="1" smtClean="0"/>
              <a:t>dels</a:t>
            </a:r>
            <a:r>
              <a:rPr lang="es-ES" sz="1800" dirty="0" smtClean="0"/>
              <a:t> </a:t>
            </a:r>
            <a:r>
              <a:rPr lang="es-ES" sz="1800" dirty="0" err="1" smtClean="0"/>
              <a:t>horaris</a:t>
            </a:r>
            <a:r>
              <a:rPr lang="es-ES" sz="1800" dirty="0" smtClean="0"/>
              <a:t> </a:t>
            </a:r>
            <a:r>
              <a:rPr lang="es-ES" sz="1800" dirty="0" err="1" smtClean="0"/>
              <a:t>permetria</a:t>
            </a:r>
            <a:r>
              <a:rPr lang="es-ES" sz="1800" dirty="0" smtClean="0"/>
              <a:t> adaptar-se </a:t>
            </a:r>
            <a:r>
              <a:rPr lang="es-ES" sz="1800" dirty="0" err="1" smtClean="0"/>
              <a:t>millor</a:t>
            </a:r>
            <a:r>
              <a:rPr lang="es-ES" sz="1800" dirty="0" smtClean="0"/>
              <a:t> a les </a:t>
            </a:r>
            <a:r>
              <a:rPr lang="es-ES" sz="1800" dirty="0" err="1" smtClean="0"/>
              <a:t>necessitats</a:t>
            </a:r>
            <a:r>
              <a:rPr lang="es-ES" sz="1800" dirty="0" smtClean="0"/>
              <a:t> de </a:t>
            </a:r>
            <a:r>
              <a:rPr lang="es-ES" sz="1800" dirty="0" err="1" smtClean="0"/>
              <a:t>l’alumnat</a:t>
            </a:r>
            <a:r>
              <a:rPr lang="es-ES" sz="1800" dirty="0" smtClean="0"/>
              <a:t> </a:t>
            </a:r>
            <a:r>
              <a:rPr lang="es-ES" sz="1800" dirty="0" err="1" smtClean="0"/>
              <a:t>alhora</a:t>
            </a:r>
            <a:r>
              <a:rPr lang="es-ES" sz="1800" dirty="0" smtClean="0"/>
              <a:t> que </a:t>
            </a:r>
            <a:r>
              <a:rPr lang="es-ES" sz="1800" dirty="0" err="1" smtClean="0"/>
              <a:t>atendre</a:t>
            </a:r>
            <a:r>
              <a:rPr lang="es-ES" sz="1800" dirty="0" smtClean="0"/>
              <a:t> les </a:t>
            </a:r>
            <a:r>
              <a:rPr lang="es-ES" sz="1800" dirty="0" err="1" smtClean="0"/>
              <a:t>preferències</a:t>
            </a:r>
            <a:r>
              <a:rPr lang="es-ES" sz="1800" dirty="0" smtClean="0"/>
              <a:t> </a:t>
            </a:r>
            <a:r>
              <a:rPr lang="es-ES" sz="1800" dirty="0" err="1" smtClean="0"/>
              <a:t>dels</a:t>
            </a:r>
            <a:r>
              <a:rPr lang="es-ES" sz="1800" dirty="0" smtClean="0"/>
              <a:t> </a:t>
            </a:r>
            <a:r>
              <a:rPr lang="es-ES" sz="1800" dirty="0" err="1" smtClean="0"/>
              <a:t>treballadors</a:t>
            </a:r>
            <a:r>
              <a:rPr lang="es-ES" sz="1800" dirty="0" smtClean="0"/>
              <a:t> i </a:t>
            </a:r>
            <a:r>
              <a:rPr lang="es-ES" sz="1800" dirty="0" err="1" smtClean="0"/>
              <a:t>treballadores</a:t>
            </a:r>
            <a:r>
              <a:rPr lang="es-ES" sz="1800" dirty="0" smtClean="0"/>
              <a:t> (</a:t>
            </a:r>
            <a:r>
              <a:rPr lang="es-ES" sz="1800" dirty="0" err="1" smtClean="0"/>
              <a:t>Feito</a:t>
            </a:r>
            <a:r>
              <a:rPr lang="es-ES" sz="1800" dirty="0" smtClean="0"/>
              <a:t>, 2000). Demandes </a:t>
            </a:r>
            <a:r>
              <a:rPr lang="es-ES" sz="1800" dirty="0" err="1" smtClean="0"/>
              <a:t>laborals</a:t>
            </a:r>
            <a:r>
              <a:rPr lang="es-ES" sz="1800" dirty="0" smtClean="0"/>
              <a:t> </a:t>
            </a:r>
            <a:r>
              <a:rPr lang="es-ES" sz="1800" dirty="0" err="1" smtClean="0"/>
              <a:t>dels</a:t>
            </a:r>
            <a:r>
              <a:rPr lang="es-ES" sz="1800" dirty="0" smtClean="0"/>
              <a:t> </a:t>
            </a:r>
            <a:r>
              <a:rPr lang="es-ES" sz="1800" dirty="0" err="1" smtClean="0"/>
              <a:t>mestres</a:t>
            </a:r>
            <a:r>
              <a:rPr lang="es-ES" sz="1800" dirty="0" smtClean="0"/>
              <a:t>, </a:t>
            </a:r>
            <a:r>
              <a:rPr lang="es-ES" sz="1800" dirty="0" err="1" smtClean="0"/>
              <a:t>però</a:t>
            </a:r>
            <a:r>
              <a:rPr lang="es-ES" sz="1800" dirty="0" smtClean="0"/>
              <a:t> també </a:t>
            </a:r>
            <a:r>
              <a:rPr lang="es-ES" sz="1800" dirty="0" err="1" smtClean="0"/>
              <a:t>d’altres</a:t>
            </a:r>
            <a:r>
              <a:rPr lang="es-ES" sz="1800" dirty="0" smtClean="0"/>
              <a:t> </a:t>
            </a:r>
            <a:r>
              <a:rPr lang="es-ES" sz="1800" dirty="0" err="1" smtClean="0"/>
              <a:t>treballadors</a:t>
            </a:r>
            <a:r>
              <a:rPr lang="es-ES" sz="1800" dirty="0" smtClean="0"/>
              <a:t> </a:t>
            </a:r>
            <a:r>
              <a:rPr lang="es-ES" sz="1800" dirty="0" err="1" smtClean="0"/>
              <a:t>implicats</a:t>
            </a:r>
            <a:r>
              <a:rPr lang="es-ES" sz="1800" dirty="0" smtClean="0"/>
              <a:t> a </a:t>
            </a:r>
            <a:r>
              <a:rPr lang="es-ES" sz="1800" dirty="0" err="1" smtClean="0"/>
              <a:t>l’escola</a:t>
            </a:r>
            <a:r>
              <a:rPr lang="es-ES" sz="1800" dirty="0" smtClean="0"/>
              <a:t>.</a:t>
            </a:r>
          </a:p>
        </p:txBody>
      </p:sp>
      <p:sp>
        <p:nvSpPr>
          <p:cNvPr id="4" name="Título 1"/>
          <p:cNvSpPr>
            <a:spLocks noGrp="1"/>
          </p:cNvSpPr>
          <p:nvPr>
            <p:ph type="title"/>
          </p:nvPr>
        </p:nvSpPr>
        <p:spPr>
          <a:xfrm>
            <a:off x="-798723" y="-99934"/>
            <a:ext cx="8229600" cy="1143000"/>
          </a:xfrm>
        </p:spPr>
        <p:txBody>
          <a:bodyPr/>
          <a:lstStyle/>
          <a:p>
            <a:pPr algn="l"/>
            <a:r>
              <a:rPr lang="es-ES" sz="4200" dirty="0">
                <a:solidFill>
                  <a:schemeClr val="accent2">
                    <a:lumMod val="75000"/>
                  </a:schemeClr>
                </a:solidFill>
                <a:ea typeface="+mn-ea"/>
                <a:cs typeface="+mn-cs"/>
              </a:rPr>
              <a:t>4. </a:t>
            </a:r>
            <a:r>
              <a:rPr lang="es-ES" sz="4200" dirty="0" err="1">
                <a:solidFill>
                  <a:schemeClr val="accent2">
                    <a:lumMod val="75000"/>
                  </a:schemeClr>
                </a:solidFill>
                <a:ea typeface="+mn-ea"/>
                <a:cs typeface="+mn-cs"/>
              </a:rPr>
              <a:t>Volem</a:t>
            </a:r>
            <a:r>
              <a:rPr lang="es-ES" sz="4200" dirty="0">
                <a:solidFill>
                  <a:schemeClr val="accent2">
                    <a:lumMod val="75000"/>
                  </a:schemeClr>
                </a:solidFill>
                <a:ea typeface="+mn-ea"/>
                <a:cs typeface="+mn-cs"/>
              </a:rPr>
              <a:t> una </a:t>
            </a:r>
            <a:r>
              <a:rPr lang="es-ES" sz="4200" dirty="0" err="1">
                <a:solidFill>
                  <a:schemeClr val="accent2">
                    <a:lumMod val="75000"/>
                  </a:schemeClr>
                </a:solidFill>
                <a:ea typeface="+mn-ea"/>
                <a:cs typeface="+mn-cs"/>
              </a:rPr>
              <a:t>escola</a:t>
            </a:r>
            <a:r>
              <a:rPr lang="es-ES" sz="4200" dirty="0">
                <a:solidFill>
                  <a:schemeClr val="accent2">
                    <a:lumMod val="75000"/>
                  </a:schemeClr>
                </a:solidFill>
                <a:ea typeface="+mn-ea"/>
                <a:cs typeface="+mn-cs"/>
              </a:rPr>
              <a:t> exitosa? </a:t>
            </a:r>
          </a:p>
        </p:txBody>
      </p:sp>
    </p:spTree>
    <p:extLst>
      <p:ext uri="{BB962C8B-B14F-4D97-AF65-F5344CB8AC3E}">
        <p14:creationId xmlns="" xmlns:p14="http://schemas.microsoft.com/office/powerpoint/2010/main" val="2510296636"/>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64136" y="1133475"/>
            <a:ext cx="8229600" cy="4525959"/>
          </a:xfrm>
        </p:spPr>
        <p:txBody>
          <a:bodyPr/>
          <a:lstStyle/>
          <a:p>
            <a:pPr marL="0" indent="0" algn="just">
              <a:buNone/>
            </a:pPr>
            <a:r>
              <a:rPr lang="es-ES" sz="1800" dirty="0" smtClean="0"/>
              <a:t>e) Les </a:t>
            </a:r>
            <a:r>
              <a:rPr lang="es-ES" sz="1800" dirty="0" err="1"/>
              <a:t>experiències</a:t>
            </a:r>
            <a:r>
              <a:rPr lang="es-ES" sz="1800" dirty="0"/>
              <a:t> </a:t>
            </a:r>
            <a:r>
              <a:rPr lang="es-ES" sz="1800" dirty="0" err="1"/>
              <a:t>més</a:t>
            </a:r>
            <a:r>
              <a:rPr lang="es-ES" sz="1800" dirty="0"/>
              <a:t> innovadores i </a:t>
            </a:r>
            <a:r>
              <a:rPr lang="es-ES" sz="1800" dirty="0" err="1"/>
              <a:t>exitoses</a:t>
            </a:r>
            <a:r>
              <a:rPr lang="es-ES" sz="1800" dirty="0"/>
              <a:t> </a:t>
            </a:r>
            <a:r>
              <a:rPr lang="es-ES" sz="1800" dirty="0" err="1"/>
              <a:t>ens</a:t>
            </a:r>
            <a:r>
              <a:rPr lang="es-ES" sz="1800" dirty="0"/>
              <a:t> </a:t>
            </a:r>
            <a:r>
              <a:rPr lang="es-ES" sz="1800" dirty="0" err="1"/>
              <a:t>mostren</a:t>
            </a:r>
            <a:r>
              <a:rPr lang="es-ES" sz="1800" dirty="0"/>
              <a:t> que </a:t>
            </a:r>
            <a:r>
              <a:rPr lang="es-ES" sz="1800" dirty="0" err="1"/>
              <a:t>l’ús</a:t>
            </a:r>
            <a:r>
              <a:rPr lang="es-ES" sz="1800" dirty="0"/>
              <a:t> del </a:t>
            </a:r>
            <a:r>
              <a:rPr lang="es-ES" sz="1800" dirty="0" err="1"/>
              <a:t>temps</a:t>
            </a:r>
            <a:r>
              <a:rPr lang="es-ES" sz="1800" dirty="0"/>
              <a:t> </a:t>
            </a:r>
            <a:r>
              <a:rPr lang="es-ES" sz="1800" dirty="0" err="1"/>
              <a:t>és</a:t>
            </a:r>
            <a:r>
              <a:rPr lang="es-ES" sz="1800" dirty="0"/>
              <a:t> </a:t>
            </a:r>
            <a:r>
              <a:rPr lang="es-ES" sz="1800" dirty="0" err="1"/>
              <a:t>important</a:t>
            </a:r>
            <a:r>
              <a:rPr lang="es-ES" sz="1800" dirty="0"/>
              <a:t> per a </a:t>
            </a:r>
            <a:r>
              <a:rPr lang="es-ES" sz="1800" dirty="0" err="1"/>
              <a:t>millorar</a:t>
            </a:r>
            <a:r>
              <a:rPr lang="es-ES" sz="1800" dirty="0"/>
              <a:t> el </a:t>
            </a:r>
            <a:r>
              <a:rPr lang="es-ES" sz="1800" dirty="0" err="1"/>
              <a:t>procés</a:t>
            </a:r>
            <a:r>
              <a:rPr lang="es-ES" sz="1800" dirty="0"/>
              <a:t> </a:t>
            </a:r>
            <a:r>
              <a:rPr lang="es-ES" sz="1800" dirty="0" err="1" smtClean="0"/>
              <a:t>d’aprenentatge</a:t>
            </a:r>
            <a:r>
              <a:rPr lang="es-ES" sz="1800" dirty="0" smtClean="0"/>
              <a:t>:  </a:t>
            </a:r>
            <a:endParaRPr lang="es-ES" sz="1800" dirty="0"/>
          </a:p>
          <a:p>
            <a:pPr marL="0" indent="0">
              <a:buNone/>
            </a:pPr>
            <a:endParaRPr lang="es-ES" sz="1800" dirty="0"/>
          </a:p>
          <a:p>
            <a:pPr marL="0" indent="0" algn="just">
              <a:buNone/>
            </a:pPr>
            <a:r>
              <a:rPr lang="es-ES" sz="1800" dirty="0" smtClean="0"/>
              <a:t>“</a:t>
            </a:r>
            <a:r>
              <a:rPr lang="ca-ES" sz="1800" dirty="0" smtClean="0"/>
              <a:t>El projecte de la OCDE sobre entorns innovadors de aprenentatge ha identificat formes innovadores de utilitzar el temps en la escola. La reprogramació de aprenentatge, el reagrupament de educadores, el reagrupament del alumnat, caviar los enfoques pedagògics i l’ús d’una combinació d’enfocaments pedagògics (incloent-hi l’ensenyament directe), és una dimensió important de la dinàmica de les organitzacions per aconseguir una organització de l’aprenentatge  més complexa i flexible (OCDE, 2013e). Innovacions per organitzar l’aprenentatge en un nombre menor, de classes més llargues milloren les oportunitats d’aprenentatge més profund, així com permetre una major flexibilitat.” </a:t>
            </a:r>
            <a:r>
              <a:rPr lang="ca-ES" sz="1800" dirty="0" err="1" smtClean="0"/>
              <a:t>Gromada</a:t>
            </a:r>
            <a:r>
              <a:rPr lang="ca-ES" sz="1800" dirty="0" smtClean="0"/>
              <a:t> y </a:t>
            </a:r>
            <a:r>
              <a:rPr lang="ca-ES" sz="1800" dirty="0" err="1" smtClean="0"/>
              <a:t>Shewbridge</a:t>
            </a:r>
            <a:r>
              <a:rPr lang="ca-ES" sz="1800" dirty="0" smtClean="0"/>
              <a:t> (2016:50); </a:t>
            </a:r>
            <a:r>
              <a:rPr lang="ca-ES" sz="1800" dirty="0" err="1" smtClean="0"/>
              <a:t>Suchaut</a:t>
            </a:r>
            <a:r>
              <a:rPr lang="ca-ES" sz="1800" dirty="0" smtClean="0"/>
              <a:t> (2012)</a:t>
            </a:r>
          </a:p>
          <a:p>
            <a:endParaRPr lang="es-ES" dirty="0"/>
          </a:p>
        </p:txBody>
      </p:sp>
      <p:sp>
        <p:nvSpPr>
          <p:cNvPr id="5" name="Rectángulo 4"/>
          <p:cNvSpPr/>
          <p:nvPr/>
        </p:nvSpPr>
        <p:spPr>
          <a:xfrm>
            <a:off x="364136" y="243959"/>
            <a:ext cx="8094064" cy="738664"/>
          </a:xfrm>
          <a:prstGeom prst="rect">
            <a:avLst/>
          </a:prstGeom>
        </p:spPr>
        <p:txBody>
          <a:bodyPr wrap="square">
            <a:spAutoFit/>
          </a:bodyPr>
          <a:lstStyle/>
          <a:p>
            <a:r>
              <a:rPr lang="es-ES" sz="4200" dirty="0">
                <a:solidFill>
                  <a:schemeClr val="accent2">
                    <a:lumMod val="75000"/>
                  </a:schemeClr>
                </a:solidFill>
              </a:rPr>
              <a:t>4. </a:t>
            </a:r>
            <a:r>
              <a:rPr lang="es-ES" sz="4200" dirty="0" err="1">
                <a:solidFill>
                  <a:schemeClr val="accent2">
                    <a:lumMod val="75000"/>
                  </a:schemeClr>
                </a:solidFill>
              </a:rPr>
              <a:t>Volem</a:t>
            </a:r>
            <a:r>
              <a:rPr lang="es-ES" sz="4200" dirty="0">
                <a:solidFill>
                  <a:schemeClr val="accent2">
                    <a:lumMod val="75000"/>
                  </a:schemeClr>
                </a:solidFill>
              </a:rPr>
              <a:t> una </a:t>
            </a:r>
            <a:r>
              <a:rPr lang="es-ES" sz="4200" dirty="0" err="1">
                <a:solidFill>
                  <a:schemeClr val="accent2">
                    <a:lumMod val="75000"/>
                  </a:schemeClr>
                </a:solidFill>
              </a:rPr>
              <a:t>escola</a:t>
            </a:r>
            <a:r>
              <a:rPr lang="es-ES" sz="4200" dirty="0">
                <a:solidFill>
                  <a:schemeClr val="accent2">
                    <a:lumMod val="75000"/>
                  </a:schemeClr>
                </a:solidFill>
              </a:rPr>
              <a:t> exitosa? </a:t>
            </a:r>
            <a:endParaRPr lang="es-ES" sz="4200" dirty="0"/>
          </a:p>
        </p:txBody>
      </p:sp>
    </p:spTree>
    <p:extLst>
      <p:ext uri="{BB962C8B-B14F-4D97-AF65-F5344CB8AC3E}">
        <p14:creationId xmlns="" xmlns:p14="http://schemas.microsoft.com/office/powerpoint/2010/main" val="746456756"/>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514350" indent="-514350" algn="just">
              <a:buFont typeface="+mj-lt"/>
              <a:buAutoNum type="alphaLcParenR"/>
            </a:pPr>
            <a:r>
              <a:rPr lang="es-ES" sz="1800" dirty="0" err="1" smtClean="0"/>
              <a:t>Els</a:t>
            </a:r>
            <a:r>
              <a:rPr lang="es-ES" sz="1800" dirty="0" smtClean="0"/>
              <a:t> ritmes de vida, i no </a:t>
            </a:r>
            <a:r>
              <a:rPr lang="es-ES" sz="1800" dirty="0" err="1" smtClean="0"/>
              <a:t>els</a:t>
            </a:r>
            <a:r>
              <a:rPr lang="es-ES" sz="1800" dirty="0" smtClean="0"/>
              <a:t> </a:t>
            </a:r>
            <a:r>
              <a:rPr lang="es-ES" sz="1800" dirty="0" err="1" smtClean="0"/>
              <a:t>escolars</a:t>
            </a:r>
            <a:r>
              <a:rPr lang="es-ES" sz="1800" dirty="0" smtClean="0"/>
              <a:t>, </a:t>
            </a:r>
            <a:r>
              <a:rPr lang="es-ES" sz="1800" dirty="0" err="1" smtClean="0"/>
              <a:t>els</a:t>
            </a:r>
            <a:r>
              <a:rPr lang="es-ES" sz="1800" dirty="0" smtClean="0"/>
              <a:t> </a:t>
            </a:r>
            <a:r>
              <a:rPr lang="es-ES" sz="1800" dirty="0" err="1" smtClean="0"/>
              <a:t>socials</a:t>
            </a:r>
            <a:r>
              <a:rPr lang="es-ES" sz="1800" dirty="0" smtClean="0"/>
              <a:t> o </a:t>
            </a:r>
            <a:r>
              <a:rPr lang="es-ES" sz="1800" dirty="0" err="1" smtClean="0"/>
              <a:t>els</a:t>
            </a:r>
            <a:r>
              <a:rPr lang="es-ES" sz="1800" dirty="0" smtClean="0"/>
              <a:t> </a:t>
            </a:r>
            <a:r>
              <a:rPr lang="es-ES" sz="1800" dirty="0" err="1" smtClean="0"/>
              <a:t>familiars</a:t>
            </a:r>
            <a:r>
              <a:rPr lang="es-ES" sz="1800" dirty="0" smtClean="0"/>
              <a:t>, </a:t>
            </a:r>
            <a:r>
              <a:rPr lang="es-ES" sz="1800" dirty="0" err="1" smtClean="0"/>
              <a:t>són</a:t>
            </a:r>
            <a:r>
              <a:rPr lang="es-ES" sz="1800" dirty="0" smtClean="0"/>
              <a:t> </a:t>
            </a:r>
            <a:r>
              <a:rPr lang="es-ES" sz="1800" dirty="0" err="1" smtClean="0"/>
              <a:t>els</a:t>
            </a:r>
            <a:r>
              <a:rPr lang="es-ES" sz="1800" dirty="0" smtClean="0"/>
              <a:t> que han de guiar la </a:t>
            </a:r>
            <a:r>
              <a:rPr lang="es-ES" sz="1800" dirty="0" err="1" smtClean="0"/>
              <a:t>gestió</a:t>
            </a:r>
            <a:r>
              <a:rPr lang="es-ES" sz="1800" dirty="0" smtClean="0"/>
              <a:t> educativa. Per </a:t>
            </a:r>
            <a:r>
              <a:rPr lang="es-ES" sz="1800" dirty="0" err="1" smtClean="0"/>
              <a:t>això</a:t>
            </a:r>
            <a:r>
              <a:rPr lang="es-ES" sz="1800" dirty="0" smtClean="0"/>
              <a:t>, cal una </a:t>
            </a:r>
            <a:r>
              <a:rPr lang="es-ES" sz="1800" dirty="0" err="1" smtClean="0"/>
              <a:t>visió</a:t>
            </a:r>
            <a:r>
              <a:rPr lang="es-ES" sz="1800" dirty="0" smtClean="0"/>
              <a:t> global i no parcial </a:t>
            </a:r>
            <a:r>
              <a:rPr lang="es-ES" sz="1800" dirty="0" err="1" smtClean="0"/>
              <a:t>d'aquesta</a:t>
            </a:r>
            <a:r>
              <a:rPr lang="es-ES" sz="1800" dirty="0" smtClean="0"/>
              <a:t> </a:t>
            </a:r>
            <a:r>
              <a:rPr lang="es-ES" sz="1800" dirty="0" err="1" smtClean="0"/>
              <a:t>realitat</a:t>
            </a:r>
            <a:r>
              <a:rPr lang="es-ES" sz="1800" dirty="0" smtClean="0"/>
              <a:t>.</a:t>
            </a:r>
          </a:p>
          <a:p>
            <a:pPr marL="514350" indent="-514350" algn="just">
              <a:buFont typeface="+mj-lt"/>
              <a:buAutoNum type="alphaLcParenR"/>
            </a:pPr>
            <a:r>
              <a:rPr lang="es-ES" sz="1800" dirty="0" smtClean="0"/>
              <a:t>El </a:t>
            </a:r>
            <a:r>
              <a:rPr lang="es-ES" sz="1800" dirty="0" err="1" smtClean="0"/>
              <a:t>temps</a:t>
            </a:r>
            <a:r>
              <a:rPr lang="es-ES" sz="1800" dirty="0" smtClean="0"/>
              <a:t> </a:t>
            </a:r>
            <a:r>
              <a:rPr lang="es-ES" sz="1800" dirty="0" err="1" smtClean="0"/>
              <a:t>d'instrucció</a:t>
            </a:r>
            <a:r>
              <a:rPr lang="es-ES" sz="1800" dirty="0" smtClean="0"/>
              <a:t> que no es </a:t>
            </a:r>
            <a:r>
              <a:rPr lang="es-ES" sz="1800" dirty="0" err="1" smtClean="0"/>
              <a:t>sincronitze</a:t>
            </a:r>
            <a:r>
              <a:rPr lang="es-ES" sz="1800" dirty="0" smtClean="0"/>
              <a:t> </a:t>
            </a:r>
            <a:r>
              <a:rPr lang="es-ES" sz="1800" dirty="0" err="1" smtClean="0"/>
              <a:t>adequadament</a:t>
            </a:r>
            <a:r>
              <a:rPr lang="es-ES" sz="1800" dirty="0" smtClean="0"/>
              <a:t> a les </a:t>
            </a:r>
            <a:r>
              <a:rPr lang="es-ES" sz="1800" dirty="0" err="1" smtClean="0"/>
              <a:t>necessitats</a:t>
            </a:r>
            <a:r>
              <a:rPr lang="es-ES" sz="1800" dirty="0" smtClean="0"/>
              <a:t> i </a:t>
            </a:r>
            <a:r>
              <a:rPr lang="es-ES" sz="1800" dirty="0" err="1" smtClean="0"/>
              <a:t>característiques</a:t>
            </a:r>
            <a:r>
              <a:rPr lang="es-ES" sz="1800" dirty="0" smtClean="0"/>
              <a:t> de </a:t>
            </a:r>
            <a:r>
              <a:rPr lang="es-ES" sz="1800" dirty="0" err="1" smtClean="0"/>
              <a:t>l'alumnat</a:t>
            </a:r>
            <a:r>
              <a:rPr lang="es-ES" sz="1800" dirty="0" smtClean="0"/>
              <a:t> </a:t>
            </a:r>
            <a:r>
              <a:rPr lang="es-ES" sz="1800" dirty="0" err="1" smtClean="0"/>
              <a:t>és</a:t>
            </a:r>
            <a:r>
              <a:rPr lang="es-ES" sz="1800" dirty="0" smtClean="0"/>
              <a:t>, en bona mesura, </a:t>
            </a:r>
            <a:r>
              <a:rPr lang="es-ES" sz="1800" dirty="0" err="1" smtClean="0"/>
              <a:t>temps</a:t>
            </a:r>
            <a:r>
              <a:rPr lang="es-ES" sz="1800" dirty="0" smtClean="0"/>
              <a:t> </a:t>
            </a:r>
            <a:r>
              <a:rPr lang="es-ES" sz="1800" dirty="0" err="1" smtClean="0"/>
              <a:t>perdut</a:t>
            </a:r>
            <a:r>
              <a:rPr lang="es-ES" sz="1800" dirty="0" smtClean="0"/>
              <a:t>.</a:t>
            </a:r>
          </a:p>
          <a:p>
            <a:pPr marL="514350" indent="-514350" algn="just">
              <a:buFont typeface="+mj-lt"/>
              <a:buAutoNum type="alphaLcParenR"/>
            </a:pPr>
            <a:r>
              <a:rPr lang="es-ES" sz="1800" dirty="0" err="1" smtClean="0"/>
              <a:t>És</a:t>
            </a:r>
            <a:r>
              <a:rPr lang="es-ES" sz="1800" dirty="0" smtClean="0"/>
              <a:t> </a:t>
            </a:r>
            <a:r>
              <a:rPr lang="es-ES" sz="1800" dirty="0" err="1" smtClean="0"/>
              <a:t>precís</a:t>
            </a:r>
            <a:r>
              <a:rPr lang="es-ES" sz="1800" dirty="0" smtClean="0"/>
              <a:t> </a:t>
            </a:r>
            <a:r>
              <a:rPr lang="es-ES" sz="1800" dirty="0" err="1" smtClean="0"/>
              <a:t>abans</a:t>
            </a:r>
            <a:r>
              <a:rPr lang="es-ES" sz="1800" dirty="0" smtClean="0"/>
              <a:t> de </a:t>
            </a:r>
            <a:r>
              <a:rPr lang="es-ES" sz="1800" dirty="0" err="1" smtClean="0"/>
              <a:t>qualsevol</a:t>
            </a:r>
            <a:r>
              <a:rPr lang="es-ES" sz="1800" dirty="0" smtClean="0"/>
              <a:t> reforma </a:t>
            </a:r>
            <a:r>
              <a:rPr lang="es-ES" sz="1800" dirty="0" err="1" smtClean="0"/>
              <a:t>fer</a:t>
            </a:r>
            <a:r>
              <a:rPr lang="es-ES" sz="1800" dirty="0" smtClean="0"/>
              <a:t> una </a:t>
            </a:r>
            <a:r>
              <a:rPr lang="es-ES" sz="1800" dirty="0" err="1" smtClean="0"/>
              <a:t>reflexió</a:t>
            </a:r>
            <a:r>
              <a:rPr lang="es-ES" sz="1800" dirty="0" smtClean="0"/>
              <a:t> profunda sobre les </a:t>
            </a:r>
            <a:r>
              <a:rPr lang="es-ES" sz="1800" dirty="0" err="1" smtClean="0"/>
              <a:t>pèrdues</a:t>
            </a:r>
            <a:r>
              <a:rPr lang="es-ES" sz="1800" dirty="0" smtClean="0"/>
              <a:t> i </a:t>
            </a:r>
            <a:r>
              <a:rPr lang="es-ES" sz="1800" dirty="0" err="1" smtClean="0"/>
              <a:t>millores</a:t>
            </a:r>
            <a:r>
              <a:rPr lang="es-ES" sz="1800" dirty="0" smtClean="0"/>
              <a:t> </a:t>
            </a:r>
            <a:r>
              <a:rPr lang="es-ES" sz="1800" dirty="0" err="1" smtClean="0"/>
              <a:t>d’aquesta</a:t>
            </a:r>
            <a:r>
              <a:rPr lang="es-ES" sz="1800" dirty="0" smtClean="0"/>
              <a:t> reforma. I </a:t>
            </a:r>
            <a:r>
              <a:rPr lang="es-ES" sz="1800" dirty="0" err="1" smtClean="0"/>
              <a:t>això</a:t>
            </a:r>
            <a:r>
              <a:rPr lang="es-ES" sz="1800" dirty="0" smtClean="0"/>
              <a:t>, </a:t>
            </a:r>
            <a:r>
              <a:rPr lang="es-ES" sz="1800" dirty="0" err="1" smtClean="0"/>
              <a:t>ací</a:t>
            </a:r>
            <a:r>
              <a:rPr lang="es-ES" sz="1800" dirty="0" smtClean="0"/>
              <a:t>, no </a:t>
            </a:r>
            <a:r>
              <a:rPr lang="es-ES" sz="1800" dirty="0" err="1" smtClean="0"/>
              <a:t>s’ha</a:t>
            </a:r>
            <a:r>
              <a:rPr lang="es-ES" sz="1800" dirty="0" smtClean="0"/>
              <a:t> </a:t>
            </a:r>
            <a:r>
              <a:rPr lang="es-ES" sz="1800" dirty="0" err="1" smtClean="0"/>
              <a:t>fet</a:t>
            </a:r>
            <a:r>
              <a:rPr lang="es-ES" sz="1800" dirty="0" smtClean="0"/>
              <a:t>. </a:t>
            </a:r>
          </a:p>
          <a:p>
            <a:pPr marL="514350" indent="-514350" algn="just">
              <a:buFont typeface="+mj-lt"/>
              <a:buAutoNum type="alphaLcParenR"/>
            </a:pPr>
            <a:r>
              <a:rPr lang="es-ES" sz="1800" dirty="0" smtClean="0"/>
              <a:t>Cal avaluar les </a:t>
            </a:r>
            <a:r>
              <a:rPr lang="es-ES" sz="1800" dirty="0" err="1" smtClean="0"/>
              <a:t>experiències</a:t>
            </a:r>
            <a:r>
              <a:rPr lang="es-ES" sz="1800" dirty="0" smtClean="0"/>
              <a:t> ja </a:t>
            </a:r>
            <a:r>
              <a:rPr lang="es-ES" sz="1800" dirty="0" err="1" smtClean="0"/>
              <a:t>existents</a:t>
            </a:r>
            <a:r>
              <a:rPr lang="es-ES" sz="1800" dirty="0" smtClean="0"/>
              <a:t> </a:t>
            </a:r>
            <a:r>
              <a:rPr lang="es-ES" sz="1800" dirty="0" err="1" smtClean="0"/>
              <a:t>amb</a:t>
            </a:r>
            <a:r>
              <a:rPr lang="es-ES" sz="1800" dirty="0" smtClean="0"/>
              <a:t> </a:t>
            </a:r>
            <a:r>
              <a:rPr lang="es-ES" sz="1800" dirty="0" err="1" smtClean="0"/>
              <a:t>indicadors</a:t>
            </a:r>
            <a:r>
              <a:rPr lang="es-ES" sz="1800" dirty="0" smtClean="0"/>
              <a:t> </a:t>
            </a:r>
            <a:r>
              <a:rPr lang="es-ES" sz="1800" dirty="0" err="1" smtClean="0"/>
              <a:t>objectius</a:t>
            </a:r>
            <a:r>
              <a:rPr lang="es-ES" sz="1800" dirty="0" smtClean="0"/>
              <a:t> que tinguen una perspectiva global del </a:t>
            </a:r>
            <a:r>
              <a:rPr lang="es-ES" sz="1800" dirty="0" err="1" smtClean="0"/>
              <a:t>procés</a:t>
            </a:r>
            <a:r>
              <a:rPr lang="es-ES" sz="1800" dirty="0" smtClean="0"/>
              <a:t> </a:t>
            </a:r>
            <a:r>
              <a:rPr lang="es-ES" sz="1800" dirty="0" err="1" smtClean="0"/>
              <a:t>d’aprenentatge</a:t>
            </a:r>
            <a:r>
              <a:rPr lang="es-ES" sz="1800" dirty="0" smtClean="0"/>
              <a:t> </a:t>
            </a:r>
          </a:p>
          <a:p>
            <a:pPr marL="514350" indent="-514350" algn="just">
              <a:buFont typeface="+mj-lt"/>
              <a:buAutoNum type="alphaLcParenR"/>
            </a:pPr>
            <a:r>
              <a:rPr lang="es-ES" sz="1800" dirty="0" smtClean="0"/>
              <a:t>Cal </a:t>
            </a:r>
            <a:r>
              <a:rPr lang="es-ES" sz="1800" dirty="0" err="1" smtClean="0"/>
              <a:t>permetre</a:t>
            </a:r>
            <a:r>
              <a:rPr lang="es-ES" sz="1800" dirty="0" smtClean="0"/>
              <a:t> la </a:t>
            </a:r>
            <a:r>
              <a:rPr lang="es-ES" sz="1800" dirty="0" err="1" smtClean="0"/>
              <a:t>participació</a:t>
            </a:r>
            <a:r>
              <a:rPr lang="es-ES" sz="1800" dirty="0" smtClean="0"/>
              <a:t> en </a:t>
            </a:r>
            <a:r>
              <a:rPr lang="es-ES" sz="1800" dirty="0" err="1" smtClean="0"/>
              <a:t>peu</a:t>
            </a:r>
            <a:r>
              <a:rPr lang="es-ES" sz="1800" dirty="0" smtClean="0"/>
              <a:t> </a:t>
            </a:r>
            <a:r>
              <a:rPr lang="es-ES" sz="1800" dirty="0" err="1" smtClean="0"/>
              <a:t>d’igualtat</a:t>
            </a:r>
            <a:r>
              <a:rPr lang="es-ES" sz="1800" dirty="0" smtClean="0"/>
              <a:t> i en </a:t>
            </a:r>
            <a:r>
              <a:rPr lang="es-ES" sz="1800" dirty="0" err="1" smtClean="0"/>
              <a:t>tot</a:t>
            </a:r>
            <a:r>
              <a:rPr lang="es-ES" sz="1800" dirty="0" smtClean="0"/>
              <a:t> el </a:t>
            </a:r>
            <a:r>
              <a:rPr lang="es-ES" sz="1800" dirty="0" err="1" smtClean="0"/>
              <a:t>procés</a:t>
            </a:r>
            <a:r>
              <a:rPr lang="es-ES" sz="1800" dirty="0" smtClean="0"/>
              <a:t> de </a:t>
            </a:r>
            <a:r>
              <a:rPr lang="es-ES" sz="1800" dirty="0" err="1" smtClean="0"/>
              <a:t>possible</a:t>
            </a:r>
            <a:r>
              <a:rPr lang="es-ES" sz="1800" dirty="0" smtClean="0"/>
              <a:t> reforma de la jornada escolar a </a:t>
            </a:r>
            <a:r>
              <a:rPr lang="es-ES" sz="1800" dirty="0" err="1" smtClean="0"/>
              <a:t>tots</a:t>
            </a:r>
            <a:r>
              <a:rPr lang="es-ES" sz="1800" dirty="0" smtClean="0"/>
              <a:t> </a:t>
            </a:r>
            <a:r>
              <a:rPr lang="es-ES" sz="1800" dirty="0" err="1" smtClean="0"/>
              <a:t>els</a:t>
            </a:r>
            <a:r>
              <a:rPr lang="es-ES" sz="1800" dirty="0" smtClean="0"/>
              <a:t> </a:t>
            </a:r>
            <a:r>
              <a:rPr lang="es-ES" sz="1800" dirty="0" err="1" smtClean="0"/>
              <a:t>agents</a:t>
            </a:r>
            <a:r>
              <a:rPr lang="es-ES" sz="1800" dirty="0" smtClean="0"/>
              <a:t> de la </a:t>
            </a:r>
            <a:r>
              <a:rPr lang="es-ES" sz="1800" dirty="0" err="1" smtClean="0"/>
              <a:t>comunitat</a:t>
            </a:r>
            <a:r>
              <a:rPr lang="es-ES" sz="1800" dirty="0" smtClean="0"/>
              <a:t> educativa. </a:t>
            </a:r>
            <a:r>
              <a:rPr lang="es-ES" sz="1800" dirty="0" err="1" smtClean="0"/>
              <a:t>Amb</a:t>
            </a:r>
            <a:r>
              <a:rPr lang="es-ES" sz="1800" dirty="0" smtClean="0"/>
              <a:t> </a:t>
            </a:r>
            <a:r>
              <a:rPr lang="es-ES" sz="1800" dirty="0" err="1" smtClean="0"/>
              <a:t>només</a:t>
            </a:r>
            <a:r>
              <a:rPr lang="es-ES" sz="1800" dirty="0" smtClean="0"/>
              <a:t> </a:t>
            </a:r>
            <a:r>
              <a:rPr lang="es-ES" sz="1800" dirty="0" err="1" smtClean="0"/>
              <a:t>demanar</a:t>
            </a:r>
            <a:r>
              <a:rPr lang="es-ES" sz="1800" dirty="0" smtClean="0"/>
              <a:t> el </a:t>
            </a:r>
            <a:r>
              <a:rPr lang="es-ES" sz="1800" dirty="0" err="1" smtClean="0"/>
              <a:t>vot</a:t>
            </a:r>
            <a:r>
              <a:rPr lang="es-ES" sz="1800" dirty="0" smtClean="0"/>
              <a:t> no </a:t>
            </a:r>
            <a:r>
              <a:rPr lang="es-ES" sz="1800" dirty="0" err="1" smtClean="0"/>
              <a:t>és</a:t>
            </a:r>
            <a:r>
              <a:rPr lang="es-ES" sz="1800" dirty="0" smtClean="0"/>
              <a:t> </a:t>
            </a:r>
            <a:r>
              <a:rPr lang="es-ES" sz="1800" dirty="0" err="1" smtClean="0"/>
              <a:t>suficient</a:t>
            </a:r>
            <a:r>
              <a:rPr lang="es-ES" sz="1800" dirty="0" smtClean="0"/>
              <a:t> per </a:t>
            </a:r>
            <a:r>
              <a:rPr lang="es-ES" sz="1800" dirty="0" err="1" smtClean="0"/>
              <a:t>assolir</a:t>
            </a:r>
            <a:r>
              <a:rPr lang="es-ES" sz="1800" dirty="0" smtClean="0"/>
              <a:t> una reforma beneficiosa per al </a:t>
            </a:r>
            <a:r>
              <a:rPr lang="es-ES" sz="1800" dirty="0" err="1" smtClean="0"/>
              <a:t>conjunt</a:t>
            </a:r>
            <a:r>
              <a:rPr lang="es-ES" sz="1800" dirty="0" smtClean="0"/>
              <a:t> de la </a:t>
            </a:r>
            <a:r>
              <a:rPr lang="es-ES" sz="1800" dirty="0" err="1" smtClean="0"/>
              <a:t>comunitat</a:t>
            </a:r>
            <a:r>
              <a:rPr lang="es-ES" sz="1800" dirty="0" smtClean="0"/>
              <a:t> educativa.  </a:t>
            </a:r>
          </a:p>
          <a:p>
            <a:pPr marL="514350" indent="-514350">
              <a:buFont typeface="+mj-lt"/>
              <a:buAutoNum type="alphaLcParenR"/>
            </a:pPr>
            <a:endParaRPr lang="es-ES" sz="1800" dirty="0"/>
          </a:p>
        </p:txBody>
      </p:sp>
      <p:sp>
        <p:nvSpPr>
          <p:cNvPr id="4" name="Título 3"/>
          <p:cNvSpPr>
            <a:spLocks noGrp="1"/>
          </p:cNvSpPr>
          <p:nvPr>
            <p:ph type="title"/>
          </p:nvPr>
        </p:nvSpPr>
        <p:spPr>
          <a:xfrm>
            <a:off x="-238125" y="95250"/>
            <a:ext cx="9382125" cy="1384995"/>
          </a:xfrm>
          <a:prstGeom prst="rect">
            <a:avLst/>
          </a:prstGeom>
        </p:spPr>
        <p:txBody>
          <a:bodyPr wrap="square">
            <a:spAutoFit/>
          </a:bodyPr>
          <a:lstStyle/>
          <a:p>
            <a:r>
              <a:rPr lang="es-ES" sz="4200" dirty="0">
                <a:solidFill>
                  <a:schemeClr val="accent2">
                    <a:lumMod val="75000"/>
                  </a:schemeClr>
                </a:solidFill>
              </a:rPr>
              <a:t>4. </a:t>
            </a:r>
            <a:r>
              <a:rPr lang="es-ES" sz="4200" dirty="0" err="1">
                <a:solidFill>
                  <a:schemeClr val="accent2">
                    <a:lumMod val="75000"/>
                  </a:schemeClr>
                </a:solidFill>
              </a:rPr>
              <a:t>Volem</a:t>
            </a:r>
            <a:r>
              <a:rPr lang="es-ES" sz="4200" dirty="0">
                <a:solidFill>
                  <a:schemeClr val="accent2">
                    <a:lumMod val="75000"/>
                  </a:schemeClr>
                </a:solidFill>
              </a:rPr>
              <a:t> una </a:t>
            </a:r>
            <a:r>
              <a:rPr lang="es-ES" sz="4200" dirty="0" err="1">
                <a:solidFill>
                  <a:schemeClr val="accent2">
                    <a:lumMod val="75000"/>
                  </a:schemeClr>
                </a:solidFill>
              </a:rPr>
              <a:t>escola</a:t>
            </a:r>
            <a:r>
              <a:rPr lang="es-ES" sz="4200" dirty="0">
                <a:solidFill>
                  <a:schemeClr val="accent2">
                    <a:lumMod val="75000"/>
                  </a:schemeClr>
                </a:solidFill>
              </a:rPr>
              <a:t> exitosa</a:t>
            </a:r>
            <a:r>
              <a:rPr lang="es-ES" sz="4200" dirty="0" smtClean="0">
                <a:solidFill>
                  <a:schemeClr val="accent2">
                    <a:lumMod val="75000"/>
                  </a:schemeClr>
                </a:solidFill>
              </a:rPr>
              <a:t>? </a:t>
            </a:r>
            <a:r>
              <a:rPr lang="es-ES" sz="4200" dirty="0" err="1" smtClean="0">
                <a:solidFill>
                  <a:schemeClr val="accent2">
                    <a:lumMod val="75000"/>
                  </a:schemeClr>
                </a:solidFill>
              </a:rPr>
              <a:t>Recomanacions</a:t>
            </a:r>
            <a:r>
              <a:rPr lang="es-ES" sz="4200" dirty="0" smtClean="0">
                <a:solidFill>
                  <a:schemeClr val="accent2">
                    <a:lumMod val="75000"/>
                  </a:schemeClr>
                </a:solidFill>
              </a:rPr>
              <a:t> </a:t>
            </a:r>
            <a:r>
              <a:rPr lang="es-ES" sz="4200" dirty="0" err="1" smtClean="0">
                <a:solidFill>
                  <a:schemeClr val="accent2">
                    <a:lumMod val="75000"/>
                  </a:schemeClr>
                </a:solidFill>
              </a:rPr>
              <a:t>finals</a:t>
            </a:r>
            <a:r>
              <a:rPr lang="es-ES" sz="4200" dirty="0" smtClean="0">
                <a:solidFill>
                  <a:schemeClr val="accent2">
                    <a:lumMod val="75000"/>
                  </a:schemeClr>
                </a:solidFill>
              </a:rPr>
              <a:t> </a:t>
            </a:r>
            <a:endParaRPr lang="es-ES" sz="4200" dirty="0"/>
          </a:p>
        </p:txBody>
      </p:sp>
    </p:spTree>
    <p:extLst>
      <p:ext uri="{BB962C8B-B14F-4D97-AF65-F5344CB8AC3E}">
        <p14:creationId xmlns="" xmlns:p14="http://schemas.microsoft.com/office/powerpoint/2010/main" val="3312952804"/>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1 Título"/>
          <p:cNvSpPr txBox="1">
            <a:spLocks noGrp="1"/>
          </p:cNvSpPr>
          <p:nvPr>
            <p:ph type="title"/>
          </p:nvPr>
        </p:nvSpPr>
        <p:spPr>
          <a:xfrm>
            <a:off x="113123" y="164859"/>
            <a:ext cx="5920032" cy="1222959"/>
          </a:xfrm>
        </p:spPr>
        <p:txBody>
          <a:bodyPr/>
          <a:lstStyle/>
          <a:p>
            <a:pPr lvl="0" algn="l"/>
            <a:r>
              <a:rPr lang="es-ES" dirty="0">
                <a:solidFill>
                  <a:schemeClr val="accent2">
                    <a:lumMod val="75000"/>
                  </a:schemeClr>
                </a:solidFill>
              </a:rPr>
              <a:t>1. </a:t>
            </a:r>
            <a:r>
              <a:rPr lang="es-ES" dirty="0" smtClean="0">
                <a:solidFill>
                  <a:schemeClr val="accent2">
                    <a:lumMod val="75000"/>
                  </a:schemeClr>
                </a:solidFill>
              </a:rPr>
              <a:t>Quina </a:t>
            </a:r>
            <a:r>
              <a:rPr lang="es-ES" dirty="0" err="1" smtClean="0">
                <a:solidFill>
                  <a:schemeClr val="accent2">
                    <a:lumMod val="75000"/>
                  </a:schemeClr>
                </a:solidFill>
              </a:rPr>
              <a:t>escola</a:t>
            </a:r>
            <a:r>
              <a:rPr lang="es-ES" dirty="0" smtClean="0">
                <a:solidFill>
                  <a:schemeClr val="accent2">
                    <a:lumMod val="75000"/>
                  </a:schemeClr>
                </a:solidFill>
              </a:rPr>
              <a:t> </a:t>
            </a:r>
            <a:r>
              <a:rPr lang="es-ES" dirty="0" err="1" smtClean="0">
                <a:solidFill>
                  <a:schemeClr val="accent2">
                    <a:lumMod val="75000"/>
                  </a:schemeClr>
                </a:solidFill>
              </a:rPr>
              <a:t>tenim</a:t>
            </a:r>
            <a:r>
              <a:rPr lang="es-ES" dirty="0" smtClean="0">
                <a:solidFill>
                  <a:schemeClr val="accent2">
                    <a:lumMod val="75000"/>
                  </a:schemeClr>
                </a:solidFill>
              </a:rPr>
              <a:t>?</a:t>
            </a:r>
            <a:r>
              <a:rPr lang="es-ES" dirty="0">
                <a:solidFill>
                  <a:schemeClr val="accent2">
                    <a:lumMod val="75000"/>
                  </a:schemeClr>
                </a:solidFill>
              </a:rPr>
              <a:t/>
            </a:r>
            <a:br>
              <a:rPr lang="es-ES" dirty="0">
                <a:solidFill>
                  <a:schemeClr val="accent2">
                    <a:lumMod val="75000"/>
                  </a:schemeClr>
                </a:solidFill>
              </a:rPr>
            </a:br>
            <a:endParaRPr lang="es-ES" dirty="0">
              <a:solidFill>
                <a:schemeClr val="accent2">
                  <a:lumMod val="75000"/>
                </a:schemeClr>
              </a:solidFill>
            </a:endParaRPr>
          </a:p>
        </p:txBody>
      </p:sp>
      <p:sp>
        <p:nvSpPr>
          <p:cNvPr id="4" name="CuadroTexto 3"/>
          <p:cNvSpPr txBox="1"/>
          <p:nvPr/>
        </p:nvSpPr>
        <p:spPr>
          <a:xfrm>
            <a:off x="339366" y="1302651"/>
            <a:ext cx="8012784" cy="4647426"/>
          </a:xfrm>
          <a:prstGeom prst="rect">
            <a:avLst/>
          </a:prstGeom>
          <a:noFill/>
        </p:spPr>
        <p:txBody>
          <a:bodyPr wrap="square" rtlCol="0">
            <a:spAutoFit/>
          </a:bodyPr>
          <a:lstStyle/>
          <a:p>
            <a:r>
              <a:rPr lang="es-ES" sz="2000" dirty="0" err="1" smtClean="0"/>
              <a:t>L’actual</a:t>
            </a:r>
            <a:r>
              <a:rPr lang="es-ES" sz="2000" dirty="0" smtClean="0"/>
              <a:t> sistema </a:t>
            </a:r>
            <a:r>
              <a:rPr lang="es-ES" sz="2000" dirty="0" err="1" smtClean="0"/>
              <a:t>educatiu</a:t>
            </a:r>
            <a:r>
              <a:rPr lang="es-ES" sz="2000" dirty="0" smtClean="0"/>
              <a:t> </a:t>
            </a:r>
            <a:r>
              <a:rPr lang="es-ES" sz="2000" dirty="0" err="1" smtClean="0"/>
              <a:t>espanyol</a:t>
            </a:r>
            <a:r>
              <a:rPr lang="es-ES" sz="2000" dirty="0" smtClean="0"/>
              <a:t> i </a:t>
            </a:r>
            <a:r>
              <a:rPr lang="es-ES" sz="2000" dirty="0" err="1" smtClean="0"/>
              <a:t>valencià</a:t>
            </a:r>
            <a:r>
              <a:rPr lang="es-ES" sz="2000" dirty="0" smtClean="0"/>
              <a:t> té </a:t>
            </a:r>
            <a:r>
              <a:rPr lang="es-ES" sz="2000" dirty="0" err="1" smtClean="0"/>
              <a:t>moltes</a:t>
            </a:r>
            <a:r>
              <a:rPr lang="es-ES" sz="2000" dirty="0" smtClean="0"/>
              <a:t> </a:t>
            </a:r>
            <a:r>
              <a:rPr lang="es-ES" sz="2000" dirty="0" err="1" smtClean="0"/>
              <a:t>mancances</a:t>
            </a:r>
            <a:r>
              <a:rPr lang="es-ES" sz="2000" dirty="0" smtClean="0"/>
              <a:t> respecte </a:t>
            </a:r>
            <a:r>
              <a:rPr lang="es-ES" sz="2000" dirty="0" err="1" smtClean="0"/>
              <a:t>altres</a:t>
            </a:r>
            <a:r>
              <a:rPr lang="es-ES" sz="2000" dirty="0" smtClean="0"/>
              <a:t> </a:t>
            </a:r>
            <a:r>
              <a:rPr lang="es-ES" sz="2000" dirty="0" err="1" smtClean="0"/>
              <a:t>sistemes</a:t>
            </a:r>
            <a:r>
              <a:rPr lang="es-ES" sz="2000" dirty="0" smtClean="0"/>
              <a:t> </a:t>
            </a:r>
            <a:r>
              <a:rPr lang="es-ES" sz="2000" dirty="0" err="1" smtClean="0"/>
              <a:t>occidentals</a:t>
            </a:r>
            <a:endParaRPr lang="es-ES" sz="2000" dirty="0" smtClean="0"/>
          </a:p>
          <a:p>
            <a:endParaRPr lang="es-ES" sz="2000" dirty="0"/>
          </a:p>
          <a:p>
            <a:r>
              <a:rPr lang="es-ES" sz="2000" dirty="0" smtClean="0"/>
              <a:t>a)  </a:t>
            </a:r>
            <a:r>
              <a:rPr lang="es-ES" sz="2000" dirty="0" err="1" smtClean="0"/>
              <a:t>Tenim</a:t>
            </a:r>
            <a:r>
              <a:rPr lang="es-ES" sz="2000" dirty="0" smtClean="0"/>
              <a:t> una </a:t>
            </a:r>
            <a:r>
              <a:rPr lang="es-ES" sz="2000" dirty="0" err="1" smtClean="0"/>
              <a:t>inversió</a:t>
            </a:r>
            <a:r>
              <a:rPr lang="es-ES" sz="2000" dirty="0" smtClean="0"/>
              <a:t> pública en </a:t>
            </a:r>
            <a:r>
              <a:rPr lang="es-ES" sz="2000" dirty="0" err="1" smtClean="0"/>
              <a:t>educació</a:t>
            </a:r>
            <a:r>
              <a:rPr lang="es-ES" sz="2000" dirty="0" smtClean="0"/>
              <a:t> per sota de la </a:t>
            </a:r>
            <a:r>
              <a:rPr lang="es-ES" sz="2000" dirty="0" err="1" smtClean="0"/>
              <a:t>mitjana</a:t>
            </a:r>
            <a:r>
              <a:rPr lang="es-ES" sz="2000" dirty="0" smtClean="0"/>
              <a:t> europea.</a:t>
            </a:r>
            <a:endParaRPr lang="es-ES" sz="2000" dirty="0"/>
          </a:p>
          <a:p>
            <a:endParaRPr lang="es-ES" dirty="0" smtClean="0"/>
          </a:p>
          <a:p>
            <a:endParaRPr lang="es-ES" dirty="0"/>
          </a:p>
          <a:p>
            <a:endParaRPr lang="es-ES" dirty="0" smtClean="0"/>
          </a:p>
          <a:p>
            <a:endParaRPr lang="es-ES" dirty="0"/>
          </a:p>
          <a:p>
            <a:endParaRPr lang="es-ES" dirty="0" smtClean="0"/>
          </a:p>
          <a:p>
            <a:endParaRPr lang="es-ES" dirty="0"/>
          </a:p>
          <a:p>
            <a:endParaRPr lang="es-ES" dirty="0" smtClean="0"/>
          </a:p>
          <a:p>
            <a:endParaRPr lang="es-ES" dirty="0"/>
          </a:p>
          <a:p>
            <a:endParaRPr lang="es-ES" dirty="0" smtClean="0"/>
          </a:p>
          <a:p>
            <a:endParaRPr lang="es-ES" dirty="0"/>
          </a:p>
          <a:p>
            <a:endParaRPr lang="es-ES" dirty="0" smtClean="0"/>
          </a:p>
          <a:p>
            <a:endParaRPr lang="es-ES" dirty="0"/>
          </a:p>
        </p:txBody>
      </p:sp>
      <p:sp>
        <p:nvSpPr>
          <p:cNvPr id="7" name="CuadroTexto 6"/>
          <p:cNvSpPr txBox="1"/>
          <p:nvPr/>
        </p:nvSpPr>
        <p:spPr>
          <a:xfrm>
            <a:off x="113123" y="6541593"/>
            <a:ext cx="9144000" cy="261610"/>
          </a:xfrm>
          <a:prstGeom prst="rect">
            <a:avLst/>
          </a:prstGeom>
          <a:noFill/>
        </p:spPr>
        <p:txBody>
          <a:bodyPr wrap="square" rtlCol="0">
            <a:spAutoFit/>
          </a:bodyPr>
          <a:lstStyle/>
          <a:p>
            <a:r>
              <a:rPr lang="es-ES" sz="1100" dirty="0" smtClean="0"/>
              <a:t>Font: </a:t>
            </a:r>
            <a:r>
              <a:rPr lang="es-ES" sz="1100" dirty="0" err="1" smtClean="0"/>
              <a:t>Eurostat</a:t>
            </a:r>
            <a:r>
              <a:rPr lang="es-ES" sz="1100" dirty="0" smtClean="0"/>
              <a:t>, 2016. Les </a:t>
            </a:r>
            <a:r>
              <a:rPr lang="es-ES" sz="1100" dirty="0" err="1" smtClean="0"/>
              <a:t>dades</a:t>
            </a:r>
            <a:r>
              <a:rPr lang="es-ES" sz="1100" dirty="0" smtClean="0"/>
              <a:t> de </a:t>
            </a:r>
            <a:r>
              <a:rPr lang="es-ES" sz="1100" dirty="0" err="1" smtClean="0"/>
              <a:t>secundària</a:t>
            </a:r>
            <a:r>
              <a:rPr lang="es-ES" sz="1100" dirty="0" smtClean="0"/>
              <a:t> es </a:t>
            </a:r>
            <a:r>
              <a:rPr lang="es-ES" sz="1100" dirty="0" err="1" smtClean="0"/>
              <a:t>refereixes</a:t>
            </a:r>
            <a:r>
              <a:rPr lang="es-ES" sz="1100" dirty="0" smtClean="0"/>
              <a:t> a </a:t>
            </a:r>
            <a:r>
              <a:rPr lang="es-ES" sz="1100" i="1" dirty="0" err="1" smtClean="0"/>
              <a:t>lower</a:t>
            </a:r>
            <a:r>
              <a:rPr lang="es-ES" sz="1100" i="1" dirty="0" smtClean="0"/>
              <a:t> </a:t>
            </a:r>
            <a:r>
              <a:rPr lang="es-ES" sz="1100" i="1" dirty="0" err="1" smtClean="0"/>
              <a:t>secondary</a:t>
            </a:r>
            <a:r>
              <a:rPr lang="es-ES" sz="1100" dirty="0" smtClean="0"/>
              <a:t>. No hi ha </a:t>
            </a:r>
            <a:r>
              <a:rPr lang="es-ES" sz="1100" dirty="0" err="1" smtClean="0"/>
              <a:t>dades</a:t>
            </a:r>
            <a:r>
              <a:rPr lang="es-ES" sz="1100" dirty="0" smtClean="0"/>
              <a:t> disponibles per a </a:t>
            </a:r>
            <a:r>
              <a:rPr lang="es-ES" sz="1100" dirty="0" err="1" smtClean="0"/>
              <a:t>Croàcia</a:t>
            </a:r>
            <a:r>
              <a:rPr lang="es-ES" sz="1100" dirty="0" smtClean="0"/>
              <a:t> ni UK.</a:t>
            </a:r>
            <a:endParaRPr lang="es-ES" sz="1100" dirty="0"/>
          </a:p>
        </p:txBody>
      </p:sp>
      <p:graphicFrame>
        <p:nvGraphicFramePr>
          <p:cNvPr id="8" name="Gráfico 7"/>
          <p:cNvGraphicFramePr>
            <a:graphicFrameLocks noGrp="1"/>
          </p:cNvGraphicFramePr>
          <p:nvPr>
            <p:extLst>
              <p:ext uri="{D42A27DB-BD31-4B8C-83A1-F6EECF244321}">
                <p14:modId xmlns="" xmlns:p14="http://schemas.microsoft.com/office/powerpoint/2010/main" val="3226639859"/>
              </p:ext>
            </p:extLst>
          </p:nvPr>
        </p:nvGraphicFramePr>
        <p:xfrm>
          <a:off x="273379" y="2701345"/>
          <a:ext cx="8823487" cy="3669862"/>
        </p:xfrm>
        <a:graphic>
          <a:graphicData uri="http://schemas.openxmlformats.org/drawingml/2006/chart">
            <c:chart xmlns:c="http://schemas.openxmlformats.org/drawingml/2006/chart" xmlns:r="http://schemas.openxmlformats.org/officeDocument/2006/relationships" r:id="rId2"/>
          </a:graphicData>
        </a:graphic>
      </p:graphicFrame>
      <p:sp>
        <p:nvSpPr>
          <p:cNvPr id="3" name="Elipse 2"/>
          <p:cNvSpPr/>
          <p:nvPr/>
        </p:nvSpPr>
        <p:spPr>
          <a:xfrm>
            <a:off x="3186260" y="4383464"/>
            <a:ext cx="358218" cy="1332932"/>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1950" y="164256"/>
            <a:ext cx="4162425" cy="646331"/>
          </a:xfrm>
          <a:prstGeom prst="rect">
            <a:avLst/>
          </a:prstGeom>
          <a:noFill/>
        </p:spPr>
        <p:txBody>
          <a:bodyPr wrap="square" rtlCol="0">
            <a:spAutoFit/>
          </a:bodyPr>
          <a:lstStyle/>
          <a:p>
            <a:r>
              <a:rPr lang="es-ES" dirty="0" smtClean="0"/>
              <a:t>Hi ha </a:t>
            </a:r>
            <a:r>
              <a:rPr lang="es-ES" dirty="0" err="1" smtClean="0"/>
              <a:t>alternatives</a:t>
            </a:r>
            <a:r>
              <a:rPr lang="es-ES" dirty="0" smtClean="0"/>
              <a:t> al </a:t>
            </a:r>
            <a:r>
              <a:rPr lang="es-ES" dirty="0" err="1" smtClean="0"/>
              <a:t>model</a:t>
            </a:r>
            <a:r>
              <a:rPr lang="es-ES" dirty="0" smtClean="0"/>
              <a:t> que es </a:t>
            </a:r>
            <a:r>
              <a:rPr lang="es-ES" dirty="0" err="1" smtClean="0"/>
              <a:t>proposa</a:t>
            </a:r>
            <a:r>
              <a:rPr lang="es-ES" dirty="0" smtClean="0"/>
              <a:t>:</a:t>
            </a:r>
            <a:endParaRPr lang="es-ES" dirty="0"/>
          </a:p>
        </p:txBody>
      </p:sp>
      <p:pic>
        <p:nvPicPr>
          <p:cNvPr id="2050"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65544" y="616891"/>
            <a:ext cx="7444243" cy="5359419"/>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626827" y="5976310"/>
            <a:ext cx="3837718" cy="80074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50839" y="5990922"/>
            <a:ext cx="952500" cy="7620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7" name="4 Rectángulo"/>
          <p:cNvSpPr/>
          <p:nvPr/>
        </p:nvSpPr>
        <p:spPr>
          <a:xfrm>
            <a:off x="5723614" y="213374"/>
            <a:ext cx="3186171" cy="276999"/>
          </a:xfrm>
          <a:prstGeom prst="rect">
            <a:avLst/>
          </a:prstGeom>
          <a:solidFill>
            <a:srgbClr val="FFFFFF"/>
          </a:solidFill>
          <a:ln w="25402">
            <a:solidFill>
              <a:srgbClr val="4F81BD"/>
            </a:solid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1" i="0" u="none" strike="noStrike" kern="0" cap="none" spc="0" baseline="0" dirty="0" smtClean="0">
                <a:solidFill>
                  <a:srgbClr val="000000"/>
                </a:solidFill>
                <a:uFillTx/>
                <a:latin typeface="Calibri"/>
              </a:rPr>
              <a:t>Una </a:t>
            </a:r>
            <a:r>
              <a:rPr lang="es-ES" sz="1200" b="1" i="0" u="none" strike="noStrike" kern="0" cap="none" spc="0" baseline="0" dirty="0" err="1" smtClean="0">
                <a:solidFill>
                  <a:srgbClr val="000000"/>
                </a:solidFill>
                <a:uFillTx/>
                <a:latin typeface="Calibri"/>
              </a:rPr>
              <a:t>proposta</a:t>
            </a:r>
            <a:r>
              <a:rPr lang="es-ES" sz="1200" b="1" i="0" u="none" strike="noStrike" kern="0" cap="none" spc="0" dirty="0" smtClean="0">
                <a:solidFill>
                  <a:srgbClr val="000000"/>
                </a:solidFill>
                <a:uFillTx/>
                <a:latin typeface="Calibri"/>
              </a:rPr>
              <a:t> per al </a:t>
            </a:r>
            <a:r>
              <a:rPr lang="es-ES" sz="1200" b="1" i="0" u="none" strike="noStrike" kern="0" cap="none" spc="0" dirty="0" err="1" smtClean="0">
                <a:solidFill>
                  <a:srgbClr val="000000"/>
                </a:solidFill>
                <a:uFillTx/>
                <a:latin typeface="Calibri"/>
              </a:rPr>
              <a:t>debat</a:t>
            </a:r>
            <a:r>
              <a:rPr lang="es-ES" sz="1200" b="1" i="0" u="none" strike="noStrike" kern="0" cap="none" spc="0" dirty="0" smtClean="0">
                <a:solidFill>
                  <a:srgbClr val="000000"/>
                </a:solidFill>
                <a:uFillTx/>
                <a:latin typeface="Calibri"/>
              </a:rPr>
              <a:t> (I)</a:t>
            </a:r>
            <a:endParaRPr lang="es-ES" sz="1200" b="1" i="0" u="none" strike="noStrike" kern="1200" cap="none" spc="0" baseline="0" dirty="0">
              <a:solidFill>
                <a:srgbClr val="000000"/>
              </a:solidFill>
              <a:uFillTx/>
              <a:latin typeface="Calibri"/>
            </a:endParaRPr>
          </a:p>
        </p:txBody>
      </p:sp>
    </p:spTree>
    <p:extLst>
      <p:ext uri="{BB962C8B-B14F-4D97-AF65-F5344CB8AC3E}">
        <p14:creationId xmlns="" xmlns:p14="http://schemas.microsoft.com/office/powerpoint/2010/main" val="377496871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Rectángulo"/>
          <p:cNvSpPr/>
          <p:nvPr/>
        </p:nvSpPr>
        <p:spPr>
          <a:xfrm>
            <a:off x="5772150" y="164256"/>
            <a:ext cx="3186171" cy="276999"/>
          </a:xfrm>
          <a:prstGeom prst="rect">
            <a:avLst/>
          </a:prstGeom>
          <a:solidFill>
            <a:srgbClr val="FFFFFF"/>
          </a:solidFill>
          <a:ln w="25402">
            <a:solidFill>
              <a:srgbClr val="4F81BD"/>
            </a:solid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1" i="0" u="none" strike="noStrike" kern="0" cap="none" spc="0" baseline="0" dirty="0" smtClean="0">
                <a:solidFill>
                  <a:srgbClr val="000000"/>
                </a:solidFill>
                <a:uFillTx/>
                <a:latin typeface="Calibri"/>
              </a:rPr>
              <a:t>Una </a:t>
            </a:r>
            <a:r>
              <a:rPr lang="es-ES" sz="1200" b="1" i="0" u="none" strike="noStrike" kern="0" cap="none" spc="0" baseline="0" dirty="0" err="1" smtClean="0">
                <a:solidFill>
                  <a:srgbClr val="000000"/>
                </a:solidFill>
                <a:uFillTx/>
                <a:latin typeface="Calibri"/>
              </a:rPr>
              <a:t>proposta</a:t>
            </a:r>
            <a:r>
              <a:rPr lang="es-ES" sz="1200" b="1" i="0" u="none" strike="noStrike" kern="0" cap="none" spc="0" baseline="0" dirty="0" smtClean="0">
                <a:solidFill>
                  <a:srgbClr val="000000"/>
                </a:solidFill>
                <a:uFillTx/>
                <a:latin typeface="Calibri"/>
              </a:rPr>
              <a:t> </a:t>
            </a:r>
            <a:r>
              <a:rPr lang="es-ES" sz="1200" b="1" i="0" u="none" strike="noStrike" kern="0" cap="none" spc="0" dirty="0" smtClean="0">
                <a:solidFill>
                  <a:srgbClr val="000000"/>
                </a:solidFill>
                <a:uFillTx/>
                <a:latin typeface="Calibri"/>
              </a:rPr>
              <a:t>per al </a:t>
            </a:r>
            <a:r>
              <a:rPr lang="es-ES" sz="1200" b="1" i="0" u="none" strike="noStrike" kern="0" cap="none" spc="0" dirty="0" err="1" smtClean="0">
                <a:solidFill>
                  <a:srgbClr val="000000"/>
                </a:solidFill>
                <a:uFillTx/>
                <a:latin typeface="Calibri"/>
              </a:rPr>
              <a:t>debat</a:t>
            </a:r>
            <a:r>
              <a:rPr lang="es-ES" sz="1200" b="1" i="0" u="none" strike="noStrike" kern="0" cap="none" spc="0" dirty="0" smtClean="0">
                <a:solidFill>
                  <a:srgbClr val="000000"/>
                </a:solidFill>
                <a:uFillTx/>
                <a:latin typeface="Calibri"/>
              </a:rPr>
              <a:t> (II)</a:t>
            </a:r>
            <a:endParaRPr lang="es-ES" sz="1200" b="1" i="0" u="none" strike="noStrike" kern="1200" cap="none" spc="0" baseline="0" dirty="0">
              <a:solidFill>
                <a:srgbClr val="000000"/>
              </a:solidFill>
              <a:uFillTx/>
              <a:latin typeface="Calibri"/>
            </a:endParaRPr>
          </a:p>
        </p:txBody>
      </p:sp>
      <p:sp>
        <p:nvSpPr>
          <p:cNvPr id="4" name="CuadroTexto 3"/>
          <p:cNvSpPr txBox="1"/>
          <p:nvPr/>
        </p:nvSpPr>
        <p:spPr>
          <a:xfrm>
            <a:off x="361950" y="164256"/>
            <a:ext cx="4162425" cy="369332"/>
          </a:xfrm>
          <a:prstGeom prst="rect">
            <a:avLst/>
          </a:prstGeom>
          <a:noFill/>
        </p:spPr>
        <p:txBody>
          <a:bodyPr wrap="square" rtlCol="0">
            <a:spAutoFit/>
          </a:bodyPr>
          <a:lstStyle/>
          <a:p>
            <a:r>
              <a:rPr lang="es-ES" dirty="0" smtClean="0"/>
              <a:t>Hi ha </a:t>
            </a:r>
            <a:r>
              <a:rPr lang="es-ES" dirty="0" err="1" smtClean="0"/>
              <a:t>alternatives</a:t>
            </a:r>
            <a:r>
              <a:rPr lang="es-ES" dirty="0" smtClean="0"/>
              <a:t> al </a:t>
            </a:r>
            <a:r>
              <a:rPr lang="es-ES" dirty="0" err="1" smtClean="0"/>
              <a:t>model</a:t>
            </a:r>
            <a:r>
              <a:rPr lang="es-ES" dirty="0" smtClean="0"/>
              <a:t> que es </a:t>
            </a:r>
            <a:r>
              <a:rPr lang="es-ES" dirty="0" err="1" smtClean="0"/>
              <a:t>proposa</a:t>
            </a:r>
            <a:endParaRPr lang="es-ES" dirty="0"/>
          </a:p>
        </p:txBody>
      </p:sp>
      <p:graphicFrame>
        <p:nvGraphicFramePr>
          <p:cNvPr id="3" name="2 Tabla"/>
          <p:cNvGraphicFramePr>
            <a:graphicFrameLocks noGrp="1"/>
          </p:cNvGraphicFramePr>
          <p:nvPr>
            <p:extLst>
              <p:ext uri="{D42A27DB-BD31-4B8C-83A1-F6EECF244321}">
                <p14:modId xmlns="" xmlns:p14="http://schemas.microsoft.com/office/powerpoint/2010/main" val="4224308352"/>
              </p:ext>
            </p:extLst>
          </p:nvPr>
        </p:nvGraphicFramePr>
        <p:xfrm>
          <a:off x="501041" y="663882"/>
          <a:ext cx="8204550" cy="2423160"/>
        </p:xfrm>
        <a:graphic>
          <a:graphicData uri="http://schemas.openxmlformats.org/drawingml/2006/table">
            <a:tbl>
              <a:tblPr>
                <a:tableStyleId>{BC89EF96-8CEA-46FF-86C4-4CE0E7609802}</a:tableStyleId>
              </a:tblPr>
              <a:tblGrid>
                <a:gridCol w="1478298"/>
                <a:gridCol w="517404"/>
                <a:gridCol w="517404"/>
                <a:gridCol w="517404"/>
                <a:gridCol w="517404"/>
                <a:gridCol w="517404"/>
                <a:gridCol w="517404"/>
                <a:gridCol w="517404"/>
                <a:gridCol w="517404"/>
                <a:gridCol w="517404"/>
                <a:gridCol w="517404"/>
                <a:gridCol w="517404"/>
                <a:gridCol w="517404"/>
                <a:gridCol w="517404"/>
              </a:tblGrid>
              <a:tr h="200454">
                <a:tc>
                  <a:txBody>
                    <a:bodyPr/>
                    <a:lstStyle/>
                    <a:p>
                      <a:pPr algn="r" fontAlgn="b"/>
                      <a:r>
                        <a:rPr lang="es-ES_tradnl" sz="1400" u="none" strike="noStrike" dirty="0" err="1" smtClean="0">
                          <a:effectLst/>
                        </a:rPr>
                        <a:t>Curs</a:t>
                      </a:r>
                      <a:endParaRPr lang="es-ES_tradnl" sz="1400" b="0" i="0" u="none" strike="noStrike" dirty="0">
                        <a:solidFill>
                          <a:srgbClr val="000000"/>
                        </a:solidFill>
                        <a:effectLst/>
                        <a:latin typeface="Calibri"/>
                      </a:endParaRPr>
                    </a:p>
                  </a:txBody>
                  <a:tcPr marL="9525" marR="9525" marT="9525" marB="0" anchor="b"/>
                </a:tc>
                <a:tc>
                  <a:txBody>
                    <a:bodyPr/>
                    <a:lstStyle/>
                    <a:p>
                      <a:pPr algn="ctr" fontAlgn="b"/>
                      <a:r>
                        <a:rPr lang="es-ES_tradnl" sz="1400" u="none" strike="noStrike">
                          <a:effectLst/>
                        </a:rPr>
                        <a:t>1</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3</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1</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3</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4</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6</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1</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3</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4</a:t>
                      </a:r>
                      <a:endParaRPr lang="es-ES_tradnl" sz="1400" b="0" i="0" u="none" strike="noStrike">
                        <a:solidFill>
                          <a:srgbClr val="000000"/>
                        </a:solidFill>
                        <a:effectLst/>
                        <a:latin typeface="Calibri"/>
                      </a:endParaRPr>
                    </a:p>
                  </a:txBody>
                  <a:tcPr marL="9525" marR="9525" marT="9525" marB="0" anchor="b"/>
                </a:tc>
              </a:tr>
              <a:tr h="200454">
                <a:tc>
                  <a:txBody>
                    <a:bodyPr/>
                    <a:lstStyle/>
                    <a:p>
                      <a:pPr algn="r" fontAlgn="b"/>
                      <a:r>
                        <a:rPr lang="es-ES_tradnl" sz="1400" u="none" strike="noStrike" dirty="0" smtClean="0">
                          <a:effectLst/>
                        </a:rPr>
                        <a:t>Cicle</a:t>
                      </a:r>
                      <a:endParaRPr lang="es-ES_tradnl" sz="1400" b="0" i="0" u="none" strike="noStrike" dirty="0">
                        <a:solidFill>
                          <a:srgbClr val="000000"/>
                        </a:solidFill>
                        <a:effectLst/>
                        <a:latin typeface="Calibri"/>
                      </a:endParaRPr>
                    </a:p>
                  </a:txBody>
                  <a:tcPr marL="9525" marR="9525" marT="9525" marB="0" anchor="b"/>
                </a:tc>
                <a:tc gridSpan="3">
                  <a:txBody>
                    <a:bodyPr/>
                    <a:lstStyle/>
                    <a:p>
                      <a:pPr algn="ctr" fontAlgn="b"/>
                      <a:r>
                        <a:rPr lang="es-ES_tradnl" sz="1400" u="none" strike="noStrike">
                          <a:effectLst/>
                        </a:rPr>
                        <a:t>Infantil</a:t>
                      </a:r>
                      <a:endParaRPr lang="es-ES_tradnl" sz="1400" b="0" i="0" u="none" strike="noStrike">
                        <a:solidFill>
                          <a:srgbClr val="000000"/>
                        </a:solidFill>
                        <a:effectLst/>
                        <a:latin typeface="Calibri"/>
                      </a:endParaRPr>
                    </a:p>
                  </a:txBody>
                  <a:tcPr marL="9525" marR="9525" marT="9525" marB="0" anchor="b"/>
                </a:tc>
                <a:tc hMerge="1">
                  <a:txBody>
                    <a:bodyPr/>
                    <a:lstStyle/>
                    <a:p>
                      <a:endParaRPr lang="es-ES_tradnl"/>
                    </a:p>
                  </a:txBody>
                  <a:tcPr/>
                </a:tc>
                <a:tc hMerge="1">
                  <a:txBody>
                    <a:bodyPr/>
                    <a:lstStyle/>
                    <a:p>
                      <a:endParaRPr lang="es-ES_tradnl"/>
                    </a:p>
                  </a:txBody>
                  <a:tcPr/>
                </a:tc>
                <a:tc gridSpan="6">
                  <a:txBody>
                    <a:bodyPr/>
                    <a:lstStyle/>
                    <a:p>
                      <a:pPr algn="ctr" fontAlgn="b"/>
                      <a:r>
                        <a:rPr lang="es-ES_tradnl" sz="1400" u="none" strike="noStrike" dirty="0" err="1" smtClean="0">
                          <a:effectLst/>
                        </a:rPr>
                        <a:t>Primària</a:t>
                      </a:r>
                      <a:endParaRPr lang="es-ES_tradnl" sz="1400" b="0" i="0" u="none" strike="noStrike" dirty="0">
                        <a:solidFill>
                          <a:srgbClr val="000000"/>
                        </a:solidFill>
                        <a:effectLst/>
                        <a:latin typeface="Calibri"/>
                      </a:endParaRPr>
                    </a:p>
                  </a:txBody>
                  <a:tcPr marL="9525" marR="9525" marT="9525" marB="0" anchor="b"/>
                </a:tc>
                <a:tc hMerge="1">
                  <a:txBody>
                    <a:bodyPr/>
                    <a:lstStyle/>
                    <a:p>
                      <a:endParaRPr lang="es-ES_tradnl"/>
                    </a:p>
                  </a:txBody>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gridSpan="4">
                  <a:txBody>
                    <a:bodyPr/>
                    <a:lstStyle/>
                    <a:p>
                      <a:pPr algn="ctr" fontAlgn="b"/>
                      <a:r>
                        <a:rPr lang="es-ES_tradnl" sz="1400" u="none" strike="noStrike">
                          <a:effectLst/>
                        </a:rPr>
                        <a:t>ESO</a:t>
                      </a:r>
                      <a:endParaRPr lang="es-ES_tradnl" sz="1400" b="0" i="0" u="none" strike="noStrike">
                        <a:solidFill>
                          <a:srgbClr val="000000"/>
                        </a:solidFill>
                        <a:effectLst/>
                        <a:latin typeface="Calibri"/>
                      </a:endParaRPr>
                    </a:p>
                  </a:txBody>
                  <a:tcPr marL="9525" marR="9525" marT="9525" marB="0" anchor="b"/>
                </a:tc>
                <a:tc hMerge="1">
                  <a:txBody>
                    <a:bodyPr/>
                    <a:lstStyle/>
                    <a:p>
                      <a:endParaRPr lang="es-ES_tradnl"/>
                    </a:p>
                  </a:txBody>
                  <a:tcPr/>
                </a:tc>
                <a:tc hMerge="1">
                  <a:txBody>
                    <a:bodyPr/>
                    <a:lstStyle/>
                    <a:p>
                      <a:endParaRPr lang="es-ES_tradnl"/>
                    </a:p>
                  </a:txBody>
                  <a:tcPr/>
                </a:tc>
                <a:tc hMerge="1">
                  <a:txBody>
                    <a:bodyPr/>
                    <a:lstStyle/>
                    <a:p>
                      <a:endParaRPr lang="es-ES_tradnl"/>
                    </a:p>
                  </a:txBody>
                  <a:tcPr/>
                </a:tc>
              </a:tr>
              <a:tr h="200454">
                <a:tc>
                  <a:txBody>
                    <a:bodyPr/>
                    <a:lstStyle/>
                    <a:p>
                      <a:pPr algn="r" fontAlgn="b"/>
                      <a:r>
                        <a:rPr lang="es-ES_tradnl" sz="1400" u="none" strike="noStrike" dirty="0" err="1" smtClean="0">
                          <a:effectLst/>
                        </a:rPr>
                        <a:t>Edat</a:t>
                      </a:r>
                      <a:r>
                        <a:rPr lang="es-ES_tradnl" sz="1400" u="none" strike="noStrike" dirty="0" smtClean="0">
                          <a:effectLst/>
                        </a:rPr>
                        <a:t> en </a:t>
                      </a:r>
                      <a:r>
                        <a:rPr lang="es-ES_tradnl" sz="1400" u="none" strike="noStrike" dirty="0" err="1" smtClean="0">
                          <a:effectLst/>
                        </a:rPr>
                        <a:t>anys</a:t>
                      </a:r>
                      <a:endParaRPr lang="es-ES_tradnl" sz="1400" b="0" i="0" u="none" strike="noStrike" dirty="0">
                        <a:solidFill>
                          <a:srgbClr val="000000"/>
                        </a:solidFill>
                        <a:effectLst/>
                        <a:latin typeface="Calibri"/>
                      </a:endParaRPr>
                    </a:p>
                  </a:txBody>
                  <a:tcPr marL="9525" marR="9525" marT="9525" marB="0" anchor="b"/>
                </a:tc>
                <a:tc>
                  <a:txBody>
                    <a:bodyPr/>
                    <a:lstStyle/>
                    <a:p>
                      <a:pPr algn="ctr" fontAlgn="b"/>
                      <a:r>
                        <a:rPr lang="es-ES_tradnl" sz="1400" u="none" strike="noStrike">
                          <a:effectLst/>
                        </a:rPr>
                        <a:t>3</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4</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6</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7</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8</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9</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10</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11</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12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13</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14</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15</a:t>
                      </a:r>
                      <a:endParaRPr lang="es-ES_tradnl" sz="1400" b="0" i="0" u="none" strike="noStrike">
                        <a:solidFill>
                          <a:srgbClr val="000000"/>
                        </a:solidFill>
                        <a:effectLst/>
                        <a:latin typeface="Calibri"/>
                      </a:endParaRPr>
                    </a:p>
                  </a:txBody>
                  <a:tcPr marL="9525" marR="9525" marT="9525" marB="0" anchor="b"/>
                </a:tc>
              </a:tr>
              <a:tr h="220435">
                <a:tc>
                  <a:txBody>
                    <a:bodyPr/>
                    <a:lstStyle/>
                    <a:p>
                      <a:pPr algn="r" fontAlgn="b"/>
                      <a:r>
                        <a:rPr lang="es-ES_tradnl" sz="1400" u="none" strike="noStrike" dirty="0" err="1" smtClean="0">
                          <a:effectLst/>
                        </a:rPr>
                        <a:t>Temps</a:t>
                      </a:r>
                      <a:r>
                        <a:rPr lang="es-ES_tradnl" sz="1400" u="none" strike="noStrike" dirty="0" smtClean="0">
                          <a:effectLst/>
                        </a:rPr>
                        <a:t>  </a:t>
                      </a:r>
                      <a:r>
                        <a:rPr lang="es-ES_tradnl" sz="1400" u="none" strike="noStrike" dirty="0" err="1" smtClean="0">
                          <a:effectLst/>
                        </a:rPr>
                        <a:t>Acompanyat</a:t>
                      </a:r>
                      <a:endParaRPr lang="es-ES_tradnl" sz="1400" b="1" i="0" u="none" strike="noStrike" dirty="0">
                        <a:solidFill>
                          <a:srgbClr val="000000"/>
                        </a:solidFill>
                        <a:effectLst/>
                        <a:latin typeface="Calibri"/>
                      </a:endParaRPr>
                    </a:p>
                  </a:txBody>
                  <a:tcPr marL="9525" marR="9525" marT="9525" marB="0" anchor="b"/>
                </a:tc>
                <a:tc>
                  <a:txBody>
                    <a:bodyPr/>
                    <a:lstStyle/>
                    <a:p>
                      <a:pPr algn="ctr" fontAlgn="b"/>
                      <a:r>
                        <a:rPr lang="es-ES_tradnl" sz="1400" u="none" strike="noStrike">
                          <a:effectLst/>
                        </a:rPr>
                        <a:t>3,5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3,5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3,5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3</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3</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1</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1</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0</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0</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0</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0</a:t>
                      </a:r>
                      <a:endParaRPr lang="es-ES_tradnl" sz="1400" b="0" i="0" u="none" strike="noStrike">
                        <a:solidFill>
                          <a:srgbClr val="000000"/>
                        </a:solidFill>
                        <a:effectLst/>
                        <a:latin typeface="Calibri"/>
                      </a:endParaRPr>
                    </a:p>
                  </a:txBody>
                  <a:tcPr marL="9525" marR="9525" marT="9525" marB="0" anchor="b"/>
                </a:tc>
              </a:tr>
              <a:tr h="220435">
                <a:tc>
                  <a:txBody>
                    <a:bodyPr/>
                    <a:lstStyle/>
                    <a:p>
                      <a:pPr algn="r" fontAlgn="b"/>
                      <a:r>
                        <a:rPr lang="es-ES_tradnl" sz="1400" u="none" strike="noStrike" dirty="0" err="1" smtClean="0">
                          <a:effectLst/>
                        </a:rPr>
                        <a:t>Temps</a:t>
                      </a:r>
                      <a:r>
                        <a:rPr lang="es-ES_tradnl" sz="1400" u="none" strike="noStrike" dirty="0" smtClean="0">
                          <a:effectLst/>
                        </a:rPr>
                        <a:t> </a:t>
                      </a:r>
                      <a:r>
                        <a:rPr lang="es-ES_tradnl" sz="1400" u="none" strike="noStrike" dirty="0" err="1" smtClean="0">
                          <a:effectLst/>
                        </a:rPr>
                        <a:t>d’enfortiment</a:t>
                      </a:r>
                      <a:r>
                        <a:rPr lang="es-ES_tradnl" sz="1400" u="none" strike="noStrike" dirty="0" smtClean="0">
                          <a:effectLst/>
                        </a:rPr>
                        <a:t> i/o </a:t>
                      </a:r>
                      <a:r>
                        <a:rPr lang="es-ES_tradnl" sz="1400" u="none" strike="noStrike" dirty="0" err="1" smtClean="0">
                          <a:effectLst/>
                        </a:rPr>
                        <a:t>extraescolars</a:t>
                      </a:r>
                      <a:endParaRPr lang="es-ES_tradnl" sz="1400" b="1" i="0" u="none" strike="noStrike" dirty="0">
                        <a:solidFill>
                          <a:srgbClr val="FFFFFF"/>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1</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1</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1</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1</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1,5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1,5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r>
              <a:tr h="220435">
                <a:tc>
                  <a:txBody>
                    <a:bodyPr/>
                    <a:lstStyle/>
                    <a:p>
                      <a:pPr algn="r" fontAlgn="b"/>
                      <a:r>
                        <a:rPr lang="es-ES_tradnl" sz="1400" u="none" strike="noStrike" dirty="0" err="1" smtClean="0">
                          <a:effectLst/>
                        </a:rPr>
                        <a:t>Temps</a:t>
                      </a:r>
                      <a:r>
                        <a:rPr lang="es-ES_tradnl" sz="1400" u="none" strike="noStrike" dirty="0" smtClean="0">
                          <a:effectLst/>
                        </a:rPr>
                        <a:t>  </a:t>
                      </a:r>
                      <a:r>
                        <a:rPr lang="es-ES_tradnl" sz="1400" u="none" strike="noStrike" dirty="0" err="1" smtClean="0">
                          <a:effectLst/>
                        </a:rPr>
                        <a:t>Lectiu</a:t>
                      </a:r>
                      <a:endParaRPr lang="es-ES_tradnl" sz="1400" b="1" i="0" u="none" strike="noStrike" dirty="0">
                        <a:solidFill>
                          <a:srgbClr val="FFFFFF"/>
                        </a:solidFill>
                        <a:effectLst/>
                        <a:latin typeface="Calibri"/>
                      </a:endParaRPr>
                    </a:p>
                  </a:txBody>
                  <a:tcPr marL="9525" marR="9525" marT="9525" marB="0" anchor="b"/>
                </a:tc>
                <a:tc>
                  <a:txBody>
                    <a:bodyPr/>
                    <a:lstStyle/>
                    <a:p>
                      <a:pPr algn="ctr" fontAlgn="b"/>
                      <a:r>
                        <a:rPr lang="es-ES_tradnl" sz="1400" u="none" strike="noStrike">
                          <a:effectLst/>
                        </a:rPr>
                        <a:t>0</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0</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0</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3,5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3,5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4,5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4,5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5</a:t>
                      </a:r>
                      <a:endParaRPr lang="es-ES_tradnl" sz="1400" b="0" i="0" u="none" strike="noStrike">
                        <a:solidFill>
                          <a:srgbClr val="000000"/>
                        </a:solidFill>
                        <a:effectLst/>
                        <a:latin typeface="Calibri"/>
                      </a:endParaRPr>
                    </a:p>
                  </a:txBody>
                  <a:tcPr marL="9525" marR="9525" marT="9525" marB="0" anchor="b"/>
                </a:tc>
              </a:tr>
              <a:tr h="220435">
                <a:tc>
                  <a:txBody>
                    <a:bodyPr/>
                    <a:lstStyle/>
                    <a:p>
                      <a:pPr algn="r" fontAlgn="b"/>
                      <a:r>
                        <a:rPr lang="es-ES_tradnl" sz="1400" u="none" strike="noStrike" dirty="0" err="1" smtClean="0">
                          <a:effectLst/>
                        </a:rPr>
                        <a:t>Temps</a:t>
                      </a:r>
                      <a:r>
                        <a:rPr lang="es-ES_tradnl" sz="1400" u="none" strike="noStrike" dirty="0" smtClean="0">
                          <a:effectLst/>
                        </a:rPr>
                        <a:t> </a:t>
                      </a:r>
                      <a:r>
                        <a:rPr lang="es-ES_tradnl" sz="1400" u="none" strike="noStrike" dirty="0" err="1" smtClean="0">
                          <a:effectLst/>
                        </a:rPr>
                        <a:t>Pausat</a:t>
                      </a:r>
                      <a:endParaRPr lang="es-ES_tradnl" sz="1400" b="1" i="0" u="none" strike="noStrike" dirty="0">
                        <a:solidFill>
                          <a:srgbClr val="000000"/>
                        </a:solidFill>
                        <a:effectLst/>
                        <a:latin typeface="Calibri"/>
                      </a:endParaRPr>
                    </a:p>
                  </a:txBody>
                  <a:tcPr marL="9525" marR="9525" marT="9525" marB="0" anchor="b"/>
                </a:tc>
                <a:tc>
                  <a:txBody>
                    <a:bodyPr/>
                    <a:lstStyle/>
                    <a:p>
                      <a:pPr algn="ctr" fontAlgn="b"/>
                      <a:r>
                        <a:rPr lang="es-ES_tradnl" sz="1400" u="none" strike="noStrike">
                          <a:effectLst/>
                        </a:rPr>
                        <a:t>3,5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3,5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3,5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2,5</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2</a:t>
                      </a:r>
                      <a:endParaRPr lang="es-ES_tradnl" sz="1400" b="0" i="0" u="none" strike="noStrike">
                        <a:solidFill>
                          <a:srgbClr val="000000"/>
                        </a:solidFill>
                        <a:effectLst/>
                        <a:latin typeface="Calibri"/>
                      </a:endParaRPr>
                    </a:p>
                  </a:txBody>
                  <a:tcPr marL="9525" marR="9525" marT="9525" marB="0" anchor="b"/>
                </a:tc>
              </a:tr>
              <a:tr h="220435">
                <a:tc>
                  <a:txBody>
                    <a:bodyPr/>
                    <a:lstStyle/>
                    <a:p>
                      <a:pPr algn="r" fontAlgn="b"/>
                      <a:r>
                        <a:rPr lang="es-ES_tradnl" sz="1400" u="none" strike="noStrike" dirty="0" err="1" smtClean="0">
                          <a:effectLst/>
                        </a:rPr>
                        <a:t>Màxim</a:t>
                      </a:r>
                      <a:r>
                        <a:rPr lang="es-ES_tradnl" sz="1400" u="none" strike="noStrike" dirty="0" smtClean="0">
                          <a:effectLst/>
                        </a:rPr>
                        <a:t> de </a:t>
                      </a:r>
                      <a:r>
                        <a:rPr lang="es-ES_tradnl" sz="1400" u="none" strike="noStrike" dirty="0" err="1" smtClean="0">
                          <a:effectLst/>
                        </a:rPr>
                        <a:t>permanència</a:t>
                      </a:r>
                      <a:endParaRPr lang="es-ES_tradnl" sz="1400" b="0" i="0" u="none" strike="noStrike" dirty="0">
                        <a:solidFill>
                          <a:srgbClr val="000000"/>
                        </a:solidFill>
                        <a:effectLst/>
                        <a:latin typeface="Calibri"/>
                      </a:endParaRPr>
                    </a:p>
                  </a:txBody>
                  <a:tcPr marL="9525" marR="9525" marT="9525" marB="0" anchor="b"/>
                </a:tc>
                <a:tc>
                  <a:txBody>
                    <a:bodyPr/>
                    <a:lstStyle/>
                    <a:p>
                      <a:pPr algn="ctr" fontAlgn="b"/>
                      <a:r>
                        <a:rPr lang="es-ES_tradnl" sz="1400" u="none" strike="noStrike">
                          <a:effectLst/>
                        </a:rPr>
                        <a:t>9</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9</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9</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9</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9</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9</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9</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9</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9</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9</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9</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a:effectLst/>
                        </a:rPr>
                        <a:t>9</a:t>
                      </a:r>
                      <a:endParaRPr lang="es-ES_tradnl" sz="1400" b="0" i="0" u="none" strike="noStrike">
                        <a:solidFill>
                          <a:srgbClr val="000000"/>
                        </a:solidFill>
                        <a:effectLst/>
                        <a:latin typeface="Calibri"/>
                      </a:endParaRPr>
                    </a:p>
                  </a:txBody>
                  <a:tcPr marL="9525" marR="9525" marT="9525" marB="0" anchor="b"/>
                </a:tc>
                <a:tc>
                  <a:txBody>
                    <a:bodyPr/>
                    <a:lstStyle/>
                    <a:p>
                      <a:pPr algn="ctr" fontAlgn="b"/>
                      <a:r>
                        <a:rPr lang="es-ES_tradnl" sz="1400" u="none" strike="noStrike" dirty="0">
                          <a:effectLst/>
                        </a:rPr>
                        <a:t>9</a:t>
                      </a:r>
                      <a:endParaRPr lang="es-ES_tradnl" sz="1400" b="0" i="0" u="none" strike="noStrike" dirty="0">
                        <a:solidFill>
                          <a:srgbClr val="000000"/>
                        </a:solidFill>
                        <a:effectLst/>
                        <a:latin typeface="Calibri"/>
                      </a:endParaRPr>
                    </a:p>
                  </a:txBody>
                  <a:tcPr marL="9525" marR="9525" marT="9525" marB="0" anchor="b"/>
                </a:tc>
              </a:tr>
            </a:tbl>
          </a:graphicData>
        </a:graphic>
      </p:graphicFrame>
      <p:sp>
        <p:nvSpPr>
          <p:cNvPr id="5" name="Marcador de contenido 2"/>
          <p:cNvSpPr>
            <a:spLocks noGrp="1"/>
          </p:cNvSpPr>
          <p:nvPr>
            <p:ph idx="1"/>
          </p:nvPr>
        </p:nvSpPr>
        <p:spPr>
          <a:xfrm>
            <a:off x="457200" y="3206663"/>
            <a:ext cx="8229600" cy="3583374"/>
          </a:xfrm>
        </p:spPr>
        <p:txBody>
          <a:bodyPr/>
          <a:lstStyle/>
          <a:p>
            <a:pPr marL="0" indent="0" algn="just">
              <a:buNone/>
            </a:pPr>
            <a:r>
              <a:rPr lang="es-ES" sz="1800" dirty="0"/>
              <a:t>En la </a:t>
            </a:r>
            <a:r>
              <a:rPr lang="es-ES" sz="1800" dirty="0" err="1"/>
              <a:t>proposta</a:t>
            </a:r>
            <a:r>
              <a:rPr lang="es-ES" sz="1800" dirty="0"/>
              <a:t> que </a:t>
            </a:r>
            <a:r>
              <a:rPr lang="es-ES" sz="1800" dirty="0" err="1"/>
              <a:t>presentem</a:t>
            </a:r>
            <a:r>
              <a:rPr lang="es-ES" sz="1800" dirty="0"/>
              <a:t> es donen les </a:t>
            </a:r>
            <a:r>
              <a:rPr lang="es-ES" sz="1800" dirty="0" err="1"/>
              <a:t>següents</a:t>
            </a:r>
            <a:r>
              <a:rPr lang="es-ES" sz="1800" dirty="0"/>
              <a:t> </a:t>
            </a:r>
            <a:r>
              <a:rPr lang="es-ES" sz="1800" dirty="0" err="1"/>
              <a:t>característiques</a:t>
            </a:r>
            <a:r>
              <a:rPr lang="es-ES" sz="1800" dirty="0"/>
              <a:t>:</a:t>
            </a:r>
          </a:p>
          <a:p>
            <a:pPr marL="0" indent="0" algn="just">
              <a:buNone/>
            </a:pPr>
            <a:r>
              <a:rPr lang="es-ES" sz="1800" dirty="0" smtClean="0"/>
              <a:t>- Es </a:t>
            </a:r>
            <a:r>
              <a:rPr lang="es-ES" sz="1800" dirty="0" err="1"/>
              <a:t>planteja</a:t>
            </a:r>
            <a:r>
              <a:rPr lang="es-ES" sz="1800" dirty="0"/>
              <a:t> des de la </a:t>
            </a:r>
            <a:r>
              <a:rPr lang="es-ES" sz="1800" dirty="0" err="1"/>
              <a:t>necessitat</a:t>
            </a:r>
            <a:r>
              <a:rPr lang="es-ES" sz="1800" dirty="0"/>
              <a:t> de </a:t>
            </a:r>
            <a:r>
              <a:rPr lang="es-ES" sz="1800" dirty="0" smtClean="0"/>
              <a:t>la </a:t>
            </a:r>
            <a:r>
              <a:rPr lang="es-ES" sz="1800" dirty="0" err="1" smtClean="0"/>
              <a:t>flexibilitat</a:t>
            </a:r>
            <a:r>
              <a:rPr lang="es-ES" sz="1800" dirty="0" smtClean="0"/>
              <a:t> </a:t>
            </a:r>
            <a:r>
              <a:rPr lang="es-ES" sz="1800" dirty="0"/>
              <a:t>temporal i de </a:t>
            </a:r>
            <a:r>
              <a:rPr lang="es-ES" sz="1800" dirty="0" err="1"/>
              <a:t>matèries</a:t>
            </a:r>
            <a:r>
              <a:rPr lang="es-ES" sz="1800" dirty="0"/>
              <a:t>.</a:t>
            </a:r>
          </a:p>
          <a:p>
            <a:pPr marL="0" indent="0" algn="just">
              <a:buNone/>
            </a:pPr>
            <a:r>
              <a:rPr lang="es-ES" sz="1800" dirty="0" smtClean="0"/>
              <a:t>- </a:t>
            </a:r>
            <a:r>
              <a:rPr lang="es-ES" sz="1800" dirty="0" err="1" smtClean="0"/>
              <a:t>S'adequa</a:t>
            </a:r>
            <a:r>
              <a:rPr lang="es-ES" sz="1800" dirty="0" smtClean="0"/>
              <a:t> </a:t>
            </a:r>
            <a:r>
              <a:rPr lang="es-ES" sz="1800" dirty="0"/>
              <a:t>a la </a:t>
            </a:r>
            <a:r>
              <a:rPr lang="es-ES" sz="1800" dirty="0" err="1"/>
              <a:t>capacitat</a:t>
            </a:r>
            <a:r>
              <a:rPr lang="es-ES" sz="1800" dirty="0"/>
              <a:t> de </a:t>
            </a:r>
            <a:r>
              <a:rPr lang="es-ES" sz="1800" dirty="0" err="1"/>
              <a:t>l'alumnat</a:t>
            </a:r>
            <a:r>
              <a:rPr lang="es-ES" sz="1800" dirty="0"/>
              <a:t> (</a:t>
            </a:r>
            <a:r>
              <a:rPr lang="es-ES" sz="1800" dirty="0" err="1"/>
              <a:t>temps</a:t>
            </a:r>
            <a:r>
              <a:rPr lang="es-ES" sz="1800" dirty="0"/>
              <a:t> </a:t>
            </a:r>
            <a:r>
              <a:rPr lang="es-ES" sz="1800" dirty="0" err="1"/>
              <a:t>lectiu</a:t>
            </a:r>
            <a:r>
              <a:rPr lang="es-ES" sz="1800" dirty="0"/>
              <a:t> </a:t>
            </a:r>
            <a:r>
              <a:rPr lang="es-ES" sz="1800" dirty="0" err="1"/>
              <a:t>creixent</a:t>
            </a:r>
            <a:r>
              <a:rPr lang="es-ES" sz="1800" dirty="0"/>
              <a:t>).</a:t>
            </a:r>
          </a:p>
          <a:p>
            <a:pPr marL="0" indent="0" algn="just">
              <a:buNone/>
            </a:pPr>
            <a:r>
              <a:rPr lang="es-ES" sz="1800" dirty="0" smtClean="0"/>
              <a:t>- </a:t>
            </a:r>
            <a:r>
              <a:rPr lang="es-ES" sz="1800" dirty="0" err="1" smtClean="0"/>
              <a:t>S'ajusta</a:t>
            </a:r>
            <a:r>
              <a:rPr lang="es-ES" sz="1800" dirty="0" smtClean="0"/>
              <a:t> </a:t>
            </a:r>
            <a:r>
              <a:rPr lang="es-ES" sz="1800" dirty="0" err="1"/>
              <a:t>als</a:t>
            </a:r>
            <a:r>
              <a:rPr lang="es-ES" sz="1800" dirty="0"/>
              <a:t> </a:t>
            </a:r>
            <a:r>
              <a:rPr lang="es-ES" sz="1800" dirty="0" err="1"/>
              <a:t>bio</a:t>
            </a:r>
            <a:r>
              <a:rPr lang="es-ES" sz="1800" dirty="0"/>
              <a:t>-ritmes (es retarda </a:t>
            </a:r>
            <a:r>
              <a:rPr lang="es-ES" sz="1800" dirty="0" err="1"/>
              <a:t>progressivament</a:t>
            </a:r>
            <a:r>
              <a:rPr lang="es-ES" sz="1800" dirty="0"/>
              <a:t> </a:t>
            </a:r>
            <a:r>
              <a:rPr lang="es-ES" sz="1800" dirty="0" err="1"/>
              <a:t>l'hora</a:t>
            </a:r>
            <a:r>
              <a:rPr lang="es-ES" sz="1800" dirty="0"/>
              <a:t> </a:t>
            </a:r>
            <a:r>
              <a:rPr lang="es-ES" sz="1800" dirty="0" err="1"/>
              <a:t>d'inici</a:t>
            </a:r>
            <a:r>
              <a:rPr lang="es-ES" sz="1800" dirty="0"/>
              <a:t>).</a:t>
            </a:r>
          </a:p>
          <a:p>
            <a:pPr marL="0" indent="0" algn="just">
              <a:buNone/>
            </a:pPr>
            <a:r>
              <a:rPr lang="es-ES" sz="1800" dirty="0" smtClean="0"/>
              <a:t>- Destina </a:t>
            </a:r>
            <a:r>
              <a:rPr lang="es-ES" sz="1800" dirty="0"/>
              <a:t>recursos </a:t>
            </a:r>
            <a:r>
              <a:rPr lang="es-ES" sz="1800" dirty="0" err="1"/>
              <a:t>temporals</a:t>
            </a:r>
            <a:r>
              <a:rPr lang="es-ES" sz="1800" dirty="0"/>
              <a:t> per adaptar-se a la </a:t>
            </a:r>
            <a:r>
              <a:rPr lang="es-ES" sz="1800" dirty="0" err="1"/>
              <a:t>diversitat</a:t>
            </a:r>
            <a:r>
              <a:rPr lang="es-ES" sz="1800" dirty="0"/>
              <a:t> i </a:t>
            </a:r>
            <a:r>
              <a:rPr lang="es-ES" sz="1800" dirty="0" err="1"/>
              <a:t>reduir</a:t>
            </a:r>
            <a:r>
              <a:rPr lang="es-ES" sz="1800" dirty="0"/>
              <a:t> la </a:t>
            </a:r>
            <a:r>
              <a:rPr lang="es-ES" sz="1800" dirty="0" err="1"/>
              <a:t>desigualtat</a:t>
            </a:r>
            <a:r>
              <a:rPr lang="es-ES" sz="1800" dirty="0"/>
              <a:t> (</a:t>
            </a:r>
            <a:r>
              <a:rPr lang="es-ES" sz="1800" dirty="0" err="1"/>
              <a:t>temps</a:t>
            </a:r>
            <a:r>
              <a:rPr lang="es-ES" sz="1800" dirty="0"/>
              <a:t> </a:t>
            </a:r>
            <a:r>
              <a:rPr lang="es-ES" sz="1800" dirty="0" err="1" smtClean="0"/>
              <a:t>d’enfortiment</a:t>
            </a:r>
            <a:r>
              <a:rPr lang="es-ES" sz="1800" dirty="0" smtClean="0"/>
              <a:t> ).</a:t>
            </a:r>
            <a:endParaRPr lang="es-ES" sz="1800" dirty="0"/>
          </a:p>
          <a:p>
            <a:pPr marL="0" indent="0" algn="just">
              <a:buNone/>
            </a:pPr>
            <a:r>
              <a:rPr lang="es-ES" sz="1800" dirty="0" smtClean="0"/>
              <a:t>- </a:t>
            </a:r>
            <a:r>
              <a:rPr lang="es-ES" sz="1800" dirty="0" err="1" smtClean="0"/>
              <a:t>Planteja</a:t>
            </a:r>
            <a:r>
              <a:rPr lang="es-ES" sz="1800" dirty="0" smtClean="0"/>
              <a:t> </a:t>
            </a:r>
            <a:r>
              <a:rPr lang="es-ES" sz="1800" dirty="0"/>
              <a:t>descansos </a:t>
            </a:r>
            <a:r>
              <a:rPr lang="es-ES" sz="1800" dirty="0" err="1"/>
              <a:t>suficients</a:t>
            </a:r>
            <a:r>
              <a:rPr lang="es-ES" sz="1800" dirty="0"/>
              <a:t> (</a:t>
            </a:r>
            <a:r>
              <a:rPr lang="es-ES" sz="1800" dirty="0" err="1"/>
              <a:t>temps</a:t>
            </a:r>
            <a:r>
              <a:rPr lang="es-ES" sz="1800" dirty="0"/>
              <a:t> </a:t>
            </a:r>
            <a:r>
              <a:rPr lang="es-ES" sz="1800" dirty="0" err="1"/>
              <a:t>pausat</a:t>
            </a:r>
            <a:r>
              <a:rPr lang="es-ES" sz="1800" dirty="0"/>
              <a:t>).</a:t>
            </a:r>
          </a:p>
          <a:p>
            <a:pPr marL="0" indent="0" algn="just">
              <a:buNone/>
            </a:pPr>
            <a:r>
              <a:rPr lang="es-ES" sz="1800" dirty="0" smtClean="0"/>
              <a:t>- Té </a:t>
            </a:r>
            <a:r>
              <a:rPr lang="es-ES" sz="1800" dirty="0"/>
              <a:t>en </a:t>
            </a:r>
            <a:r>
              <a:rPr lang="es-ES" sz="1800" dirty="0" err="1"/>
              <a:t>compte</a:t>
            </a:r>
            <a:r>
              <a:rPr lang="es-ES" sz="1800" dirty="0"/>
              <a:t> les </a:t>
            </a:r>
            <a:r>
              <a:rPr lang="es-ES" sz="1800" dirty="0" err="1"/>
              <a:t>necessitats</a:t>
            </a:r>
            <a:r>
              <a:rPr lang="es-ES" sz="1800" dirty="0"/>
              <a:t> de les </a:t>
            </a:r>
            <a:r>
              <a:rPr lang="es-ES" sz="1800" dirty="0" err="1"/>
              <a:t>famílies</a:t>
            </a:r>
            <a:r>
              <a:rPr lang="es-ES" sz="1800" dirty="0"/>
              <a:t> (</a:t>
            </a:r>
            <a:r>
              <a:rPr lang="es-ES" sz="1800" dirty="0" err="1"/>
              <a:t>temps</a:t>
            </a:r>
            <a:r>
              <a:rPr lang="es-ES" sz="1800" dirty="0"/>
              <a:t> </a:t>
            </a:r>
            <a:r>
              <a:rPr lang="es-ES" sz="1800" dirty="0" err="1"/>
              <a:t>acompanyat</a:t>
            </a:r>
            <a:r>
              <a:rPr lang="es-ES" sz="1800" dirty="0"/>
              <a:t>) </a:t>
            </a:r>
            <a:r>
              <a:rPr lang="es-ES" sz="1800" dirty="0" err="1"/>
              <a:t>l'alumnat</a:t>
            </a:r>
            <a:r>
              <a:rPr lang="es-ES" sz="1800" dirty="0"/>
              <a:t> </a:t>
            </a:r>
            <a:r>
              <a:rPr lang="es-ES" sz="1800" dirty="0" err="1"/>
              <a:t>pot</a:t>
            </a:r>
            <a:r>
              <a:rPr lang="es-ES" sz="1800" dirty="0"/>
              <a:t> </a:t>
            </a:r>
            <a:r>
              <a:rPr lang="es-ES" sz="1800" dirty="0" err="1"/>
              <a:t>romandre</a:t>
            </a:r>
            <a:r>
              <a:rPr lang="es-ES" sz="1800" dirty="0"/>
              <a:t> </a:t>
            </a:r>
            <a:r>
              <a:rPr lang="es-ES" sz="1800" dirty="0" err="1"/>
              <a:t>menys</a:t>
            </a:r>
            <a:r>
              <a:rPr lang="es-ES" sz="1800" dirty="0"/>
              <a:t> </a:t>
            </a:r>
            <a:r>
              <a:rPr lang="es-ES" sz="1800" dirty="0" err="1"/>
              <a:t>temps</a:t>
            </a:r>
            <a:r>
              <a:rPr lang="es-ES" sz="1800" dirty="0"/>
              <a:t> en el centre que el </a:t>
            </a:r>
            <a:r>
              <a:rPr lang="es-ES" sz="1800" dirty="0" err="1"/>
              <a:t>marcat</a:t>
            </a:r>
            <a:r>
              <a:rPr lang="es-ES" sz="1800" dirty="0"/>
              <a:t> </a:t>
            </a:r>
            <a:r>
              <a:rPr lang="es-ES" sz="1800" dirty="0" err="1"/>
              <a:t>com</a:t>
            </a:r>
            <a:r>
              <a:rPr lang="es-ES" sz="1800" dirty="0"/>
              <a:t> a </a:t>
            </a:r>
            <a:r>
              <a:rPr lang="es-ES" sz="1800" dirty="0" err="1"/>
              <a:t>màxim</a:t>
            </a:r>
            <a:r>
              <a:rPr lang="es-ES" sz="1800" dirty="0"/>
              <a:t>.</a:t>
            </a:r>
          </a:p>
          <a:p>
            <a:pPr marL="0" indent="0" algn="just">
              <a:buNone/>
            </a:pPr>
            <a:r>
              <a:rPr lang="es-ES" sz="1800" dirty="0" smtClean="0"/>
              <a:t>- El </a:t>
            </a:r>
            <a:r>
              <a:rPr lang="es-ES" sz="1800" dirty="0"/>
              <a:t>personal del centre </a:t>
            </a:r>
            <a:r>
              <a:rPr lang="es-ES" sz="1800" dirty="0" err="1"/>
              <a:t>disposa</a:t>
            </a:r>
            <a:r>
              <a:rPr lang="es-ES" sz="1800" dirty="0"/>
              <a:t> de </a:t>
            </a:r>
            <a:r>
              <a:rPr lang="es-ES" sz="1800" dirty="0" err="1"/>
              <a:t>més</a:t>
            </a:r>
            <a:r>
              <a:rPr lang="es-ES" sz="1800" dirty="0"/>
              <a:t> </a:t>
            </a:r>
            <a:r>
              <a:rPr lang="es-ES" sz="1800" dirty="0" err="1"/>
              <a:t>flexibilitat</a:t>
            </a:r>
            <a:r>
              <a:rPr lang="es-ES" sz="1800" dirty="0"/>
              <a:t>, la </a:t>
            </a:r>
            <a:r>
              <a:rPr lang="es-ES" sz="1800" dirty="0" err="1"/>
              <a:t>clau</a:t>
            </a:r>
            <a:r>
              <a:rPr lang="es-ES" sz="1800" dirty="0"/>
              <a:t>: </a:t>
            </a:r>
            <a:r>
              <a:rPr lang="es-ES" sz="1800" dirty="0" err="1"/>
              <a:t>l'heterogeneïtat</a:t>
            </a:r>
            <a:r>
              <a:rPr lang="es-ES" sz="1800" dirty="0"/>
              <a:t>.</a:t>
            </a:r>
          </a:p>
        </p:txBody>
      </p:sp>
    </p:spTree>
    <p:extLst>
      <p:ext uri="{BB962C8B-B14F-4D97-AF65-F5344CB8AC3E}">
        <p14:creationId xmlns="" xmlns:p14="http://schemas.microsoft.com/office/powerpoint/2010/main" val="2300852070"/>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Slide39">
    <p:spTree>
      <p:nvGrpSpPr>
        <p:cNvPr id="1" name=""/>
        <p:cNvGrpSpPr/>
        <p:nvPr/>
      </p:nvGrpSpPr>
      <p:grpSpPr>
        <a:xfrm>
          <a:off x="0" y="0"/>
          <a:ext cx="0" cy="0"/>
          <a:chOff x="0" y="0"/>
          <a:chExt cx="0" cy="0"/>
        </a:xfrm>
      </p:grpSpPr>
      <p:sp>
        <p:nvSpPr>
          <p:cNvPr id="2" name="4 Rectángulo"/>
          <p:cNvSpPr/>
          <p:nvPr/>
        </p:nvSpPr>
        <p:spPr>
          <a:xfrm>
            <a:off x="5772150" y="164256"/>
            <a:ext cx="3186171" cy="276999"/>
          </a:xfrm>
          <a:prstGeom prst="rect">
            <a:avLst/>
          </a:prstGeom>
          <a:solidFill>
            <a:srgbClr val="FFFFFF"/>
          </a:solidFill>
          <a:ln w="25402">
            <a:solidFill>
              <a:srgbClr val="4F81BD"/>
            </a:solid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1" i="0" u="none" strike="noStrike" kern="0" cap="none" spc="0" baseline="0" dirty="0" smtClean="0">
                <a:solidFill>
                  <a:srgbClr val="000000"/>
                </a:solidFill>
                <a:uFillTx/>
                <a:latin typeface="Calibri"/>
              </a:rPr>
              <a:t>Una </a:t>
            </a:r>
            <a:r>
              <a:rPr lang="es-ES" sz="1200" b="1" i="0" u="none" strike="noStrike" kern="0" cap="none" spc="0" baseline="0" dirty="0" err="1" smtClean="0">
                <a:solidFill>
                  <a:srgbClr val="000000"/>
                </a:solidFill>
                <a:uFillTx/>
                <a:latin typeface="Calibri"/>
              </a:rPr>
              <a:t>proposta</a:t>
            </a:r>
            <a:r>
              <a:rPr lang="es-ES" sz="1200" b="1" i="0" u="none" strike="noStrike" kern="0" cap="none" spc="0" dirty="0" smtClean="0">
                <a:solidFill>
                  <a:srgbClr val="000000"/>
                </a:solidFill>
                <a:uFillTx/>
                <a:latin typeface="Calibri"/>
              </a:rPr>
              <a:t> per al </a:t>
            </a:r>
            <a:r>
              <a:rPr lang="es-ES" sz="1200" b="1" i="0" u="none" strike="noStrike" kern="0" cap="none" spc="0" dirty="0" err="1" smtClean="0">
                <a:solidFill>
                  <a:srgbClr val="000000"/>
                </a:solidFill>
                <a:uFillTx/>
                <a:latin typeface="Calibri"/>
              </a:rPr>
              <a:t>debat</a:t>
            </a:r>
            <a:endParaRPr lang="es-ES" sz="1200" b="1" i="0" u="none" strike="noStrike" kern="1200" cap="none" spc="0" baseline="0" dirty="0">
              <a:solidFill>
                <a:srgbClr val="000000"/>
              </a:solidFill>
              <a:uFillTx/>
              <a:latin typeface="Calibri"/>
            </a:endParaRPr>
          </a:p>
        </p:txBody>
      </p:sp>
      <p:pic>
        <p:nvPicPr>
          <p:cNvPr id="3" name="Picture 4">
            <a:extLst>
              <a:ext uri="{FF2B5EF4-FFF2-40B4-BE49-F238E27FC236}">
                <a16:creationId xmlns:a16="http://schemas.microsoft.com/office/drawing/2014/main" xmlns="" id="{00000000-0000-0000-0000-000000000000}"/>
              </a:ext>
            </a:extLst>
          </p:cNvPr>
          <p:cNvPicPr>
            <a:picLocks noChangeAspect="1"/>
          </p:cNvPicPr>
          <p:nvPr/>
        </p:nvPicPr>
        <p:blipFill>
          <a:blip r:embed="rId2" cstate="print"/>
          <a:srcRect/>
          <a:stretch>
            <a:fillRect/>
          </a:stretch>
        </p:blipFill>
        <p:spPr>
          <a:xfrm>
            <a:off x="251524" y="548676"/>
            <a:ext cx="8706797" cy="6286500"/>
          </a:xfrm>
          <a:prstGeom prst="rect">
            <a:avLst/>
          </a:prstGeom>
          <a:noFill/>
          <a:ln>
            <a:noFill/>
          </a:ln>
        </p:spPr>
      </p:pic>
      <p:sp>
        <p:nvSpPr>
          <p:cNvPr id="4" name="CuadroTexto 3"/>
          <p:cNvSpPr txBox="1"/>
          <p:nvPr/>
        </p:nvSpPr>
        <p:spPr>
          <a:xfrm>
            <a:off x="361950" y="164256"/>
            <a:ext cx="4162425" cy="369332"/>
          </a:xfrm>
          <a:prstGeom prst="rect">
            <a:avLst/>
          </a:prstGeom>
          <a:noFill/>
        </p:spPr>
        <p:txBody>
          <a:bodyPr wrap="square" rtlCol="0">
            <a:spAutoFit/>
          </a:bodyPr>
          <a:lstStyle/>
          <a:p>
            <a:r>
              <a:rPr lang="es-ES" dirty="0" smtClean="0"/>
              <a:t>Hi ha </a:t>
            </a:r>
            <a:r>
              <a:rPr lang="es-ES" dirty="0" err="1" smtClean="0"/>
              <a:t>alternatives</a:t>
            </a:r>
            <a:r>
              <a:rPr lang="es-ES" dirty="0" smtClean="0"/>
              <a:t> al </a:t>
            </a:r>
            <a:r>
              <a:rPr lang="es-ES" dirty="0" err="1" smtClean="0"/>
              <a:t>model</a:t>
            </a:r>
            <a:r>
              <a:rPr lang="es-ES" dirty="0" smtClean="0"/>
              <a:t> que es </a:t>
            </a:r>
            <a:r>
              <a:rPr lang="es-ES" dirty="0" err="1" smtClean="0"/>
              <a:t>proposa</a:t>
            </a:r>
            <a:endParaRPr lang="es-ES" dirty="0"/>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800" dirty="0" smtClean="0">
                <a:solidFill>
                  <a:schemeClr val="accent2">
                    <a:lumMod val="75000"/>
                  </a:schemeClr>
                </a:solidFill>
              </a:rPr>
              <a:t>QUINA ESCOLA VOLEM? </a:t>
            </a:r>
            <a:br>
              <a:rPr lang="es-ES" sz="4800" dirty="0" smtClean="0">
                <a:solidFill>
                  <a:schemeClr val="accent2">
                    <a:lumMod val="75000"/>
                  </a:schemeClr>
                </a:solidFill>
              </a:rPr>
            </a:br>
            <a:r>
              <a:rPr lang="es-ES" dirty="0">
                <a:solidFill>
                  <a:schemeClr val="accent2">
                    <a:lumMod val="75000"/>
                  </a:schemeClr>
                </a:solidFill>
              </a:rPr>
              <a:t>PENSANT ELS TEMPS ESCOLARS</a:t>
            </a:r>
            <a:endParaRPr lang="es-ES" dirty="0"/>
          </a:p>
        </p:txBody>
      </p:sp>
      <p:sp>
        <p:nvSpPr>
          <p:cNvPr id="3" name="Marcador de contenido 2"/>
          <p:cNvSpPr>
            <a:spLocks noGrp="1"/>
          </p:cNvSpPr>
          <p:nvPr>
            <p:ph idx="1"/>
          </p:nvPr>
        </p:nvSpPr>
        <p:spPr>
          <a:xfrm>
            <a:off x="390525" y="2143125"/>
            <a:ext cx="8229600" cy="4525959"/>
          </a:xfrm>
        </p:spPr>
        <p:txBody>
          <a:bodyPr/>
          <a:lstStyle/>
          <a:p>
            <a:pPr marL="0" indent="0">
              <a:buNone/>
            </a:pPr>
            <a:r>
              <a:rPr lang="es-ES" sz="1800" dirty="0" smtClean="0"/>
              <a:t>Si </a:t>
            </a:r>
            <a:r>
              <a:rPr lang="es-ES" sz="1800" dirty="0" err="1" smtClean="0"/>
              <a:t>vols</a:t>
            </a:r>
            <a:r>
              <a:rPr lang="es-ES" sz="1800" dirty="0" smtClean="0"/>
              <a:t> </a:t>
            </a:r>
            <a:r>
              <a:rPr lang="es-ES" sz="1800" dirty="0" err="1" smtClean="0"/>
              <a:t>més</a:t>
            </a:r>
            <a:r>
              <a:rPr lang="es-ES" sz="1800" dirty="0" smtClean="0"/>
              <a:t> información sobre </a:t>
            </a:r>
            <a:r>
              <a:rPr lang="es-ES" sz="1800" dirty="0" err="1" smtClean="0"/>
              <a:t>aquest</a:t>
            </a:r>
            <a:r>
              <a:rPr lang="es-ES" sz="1800" dirty="0" smtClean="0"/>
              <a:t> tema </a:t>
            </a:r>
            <a:r>
              <a:rPr lang="es-ES" sz="1800" dirty="0" err="1" smtClean="0"/>
              <a:t>adreça’t</a:t>
            </a:r>
            <a:r>
              <a:rPr lang="es-ES" sz="1800" dirty="0" smtClean="0"/>
              <a:t> al </a:t>
            </a:r>
            <a:r>
              <a:rPr lang="es-ES" sz="1800" dirty="0" err="1" smtClean="0"/>
              <a:t>document</a:t>
            </a:r>
            <a:r>
              <a:rPr lang="es-ES" sz="1800" dirty="0" smtClean="0"/>
              <a:t> base </a:t>
            </a:r>
            <a:r>
              <a:rPr lang="es-ES" sz="1800" dirty="0" err="1" smtClean="0"/>
              <a:t>d’aquesta</a:t>
            </a:r>
            <a:r>
              <a:rPr lang="es-ES" sz="1800" dirty="0" smtClean="0"/>
              <a:t> </a:t>
            </a:r>
            <a:r>
              <a:rPr lang="es-ES" sz="1800" dirty="0" err="1" smtClean="0"/>
              <a:t>presentació</a:t>
            </a:r>
            <a:r>
              <a:rPr lang="es-ES" sz="1800" dirty="0" smtClean="0"/>
              <a:t>: </a:t>
            </a:r>
          </a:p>
          <a:p>
            <a:pPr marL="0" indent="0" algn="just">
              <a:buNone/>
            </a:pPr>
            <a:r>
              <a:rPr lang="es-ES" sz="1800" dirty="0" smtClean="0"/>
              <a:t>	</a:t>
            </a:r>
            <a:r>
              <a:rPr lang="es-ES" sz="1800" dirty="0" err="1" smtClean="0"/>
              <a:t>Gabaldón</a:t>
            </a:r>
            <a:r>
              <a:rPr lang="es-ES" sz="1800" dirty="0" smtClean="0"/>
              <a:t>, Daniel; </a:t>
            </a:r>
            <a:r>
              <a:rPr lang="es-ES" sz="1800" dirty="0" err="1" smtClean="0"/>
              <a:t>Obiol</a:t>
            </a:r>
            <a:r>
              <a:rPr lang="es-ES" sz="1800" dirty="0" smtClean="0"/>
              <a:t>, Sandra (2016) Guía sobre tiempos escolares. 	</a:t>
            </a:r>
            <a:r>
              <a:rPr lang="es-ES" sz="1800" dirty="0" err="1" smtClean="0"/>
              <a:t>Confederació</a:t>
            </a:r>
            <a:r>
              <a:rPr lang="es-ES" sz="1800" dirty="0" smtClean="0"/>
              <a:t> </a:t>
            </a:r>
            <a:r>
              <a:rPr lang="es-ES" sz="1800" dirty="0" err="1" smtClean="0"/>
              <a:t>d’Associacions</a:t>
            </a:r>
            <a:r>
              <a:rPr lang="es-ES" sz="1800" dirty="0" smtClean="0"/>
              <a:t> de Pares i Mares </a:t>
            </a:r>
            <a:r>
              <a:rPr lang="es-ES" sz="1800" dirty="0" err="1" smtClean="0"/>
              <a:t>d’Alumnes</a:t>
            </a:r>
            <a:r>
              <a:rPr lang="es-ES" sz="1800" dirty="0" smtClean="0"/>
              <a:t> del País Valencia 	"Gonzalo Anaya"</a:t>
            </a:r>
          </a:p>
          <a:p>
            <a:pPr marL="0" indent="0">
              <a:buNone/>
            </a:pPr>
            <a:r>
              <a:rPr lang="es-ES" sz="1800" dirty="0" smtClean="0"/>
              <a:t>El </a:t>
            </a:r>
            <a:r>
              <a:rPr lang="es-ES" sz="1800" dirty="0" err="1" smtClean="0"/>
              <a:t>pots</a:t>
            </a:r>
            <a:r>
              <a:rPr lang="es-ES" sz="1800" dirty="0" smtClean="0"/>
              <a:t> </a:t>
            </a:r>
            <a:r>
              <a:rPr lang="es-ES" sz="1800" dirty="0" err="1" smtClean="0"/>
              <a:t>trobar</a:t>
            </a:r>
            <a:r>
              <a:rPr lang="es-ES" sz="1800" dirty="0" smtClean="0"/>
              <a:t> </a:t>
            </a:r>
            <a:r>
              <a:rPr lang="es-ES" sz="1800" dirty="0" err="1" smtClean="0"/>
              <a:t>ací</a:t>
            </a:r>
            <a:r>
              <a:rPr lang="es-ES" sz="1800" dirty="0" smtClean="0"/>
              <a:t>:</a:t>
            </a:r>
            <a:r>
              <a:rPr lang="es-ES" dirty="0" smtClean="0"/>
              <a:t> </a:t>
            </a:r>
            <a:r>
              <a:rPr lang="es-ES" sz="1800" dirty="0">
                <a:hlinkClick r:id="rId2"/>
              </a:rPr>
              <a:t>www.gonzaloanaya.com</a:t>
            </a:r>
            <a:endParaRPr lang="es-ES" sz="1800" dirty="0"/>
          </a:p>
          <a:p>
            <a:pPr marL="0" indent="0">
              <a:buNone/>
            </a:pPr>
            <a:endParaRPr lang="es-ES" dirty="0" smtClean="0"/>
          </a:p>
          <a:p>
            <a:pPr marL="0" indent="0">
              <a:buNone/>
            </a:pPr>
            <a:r>
              <a:rPr lang="es-ES" sz="1800" dirty="0" smtClean="0"/>
              <a:t>O </a:t>
            </a:r>
            <a:r>
              <a:rPr lang="es-ES" sz="1800" dirty="0" err="1" smtClean="0"/>
              <a:t>bé</a:t>
            </a:r>
            <a:r>
              <a:rPr lang="es-ES" sz="1800" dirty="0" smtClean="0"/>
              <a:t> </a:t>
            </a:r>
            <a:r>
              <a:rPr lang="es-ES" sz="1800" dirty="0" err="1" smtClean="0"/>
              <a:t>posa’t</a:t>
            </a:r>
            <a:r>
              <a:rPr lang="es-ES" sz="1800" dirty="0" smtClean="0"/>
              <a:t> en contacte </a:t>
            </a:r>
            <a:r>
              <a:rPr lang="es-ES" sz="1800" dirty="0" err="1" smtClean="0"/>
              <a:t>amb</a:t>
            </a:r>
            <a:r>
              <a:rPr lang="es-ES" sz="1800" dirty="0" smtClean="0"/>
              <a:t> </a:t>
            </a:r>
            <a:r>
              <a:rPr lang="es-ES" sz="1800" dirty="0" err="1" smtClean="0"/>
              <a:t>els</a:t>
            </a:r>
            <a:r>
              <a:rPr lang="es-ES" sz="1800" dirty="0" smtClean="0"/>
              <a:t> </a:t>
            </a:r>
            <a:r>
              <a:rPr lang="es-ES" sz="1800" dirty="0" err="1" smtClean="0"/>
              <a:t>seus</a:t>
            </a:r>
            <a:r>
              <a:rPr lang="es-ES" sz="1800" dirty="0" smtClean="0"/>
              <a:t> </a:t>
            </a:r>
            <a:r>
              <a:rPr lang="es-ES" sz="1800" dirty="0" err="1" smtClean="0"/>
              <a:t>autors</a:t>
            </a:r>
            <a:r>
              <a:rPr lang="es-ES" sz="1800" dirty="0" smtClean="0"/>
              <a:t>: </a:t>
            </a:r>
          </a:p>
          <a:p>
            <a:pPr marL="0" indent="0">
              <a:buNone/>
            </a:pPr>
            <a:r>
              <a:rPr lang="es-ES" sz="1800" dirty="0" smtClean="0"/>
              <a:t>	Daniel.gabaldon@uv.es </a:t>
            </a:r>
          </a:p>
          <a:p>
            <a:pPr marL="0" indent="0">
              <a:buNone/>
            </a:pPr>
            <a:r>
              <a:rPr lang="es-ES" sz="1800" dirty="0" smtClean="0"/>
              <a:t>	Sandra.obiol@uv.es</a:t>
            </a:r>
          </a:p>
          <a:p>
            <a:endParaRPr lang="es-ES" dirty="0"/>
          </a:p>
        </p:txBody>
      </p:sp>
    </p:spTree>
    <p:extLst>
      <p:ext uri="{BB962C8B-B14F-4D97-AF65-F5344CB8AC3E}">
        <p14:creationId xmlns="" xmlns:p14="http://schemas.microsoft.com/office/powerpoint/2010/main" val="395586444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199" y="1154683"/>
            <a:ext cx="8229600" cy="4525959"/>
          </a:xfrm>
        </p:spPr>
        <p:txBody>
          <a:bodyPr/>
          <a:lstStyle/>
          <a:p>
            <a:pPr marL="0" indent="0">
              <a:buNone/>
            </a:pPr>
            <a:r>
              <a:rPr lang="es-ES" sz="2000" dirty="0" smtClean="0"/>
              <a:t>b) </a:t>
            </a:r>
            <a:r>
              <a:rPr lang="es-ES" sz="2000" dirty="0" err="1" smtClean="0"/>
              <a:t>Tenim</a:t>
            </a:r>
            <a:r>
              <a:rPr lang="es-ES" sz="2000" dirty="0" smtClean="0"/>
              <a:t> una gran </a:t>
            </a:r>
            <a:r>
              <a:rPr lang="es-ES" sz="2000" dirty="0" err="1" smtClean="0"/>
              <a:t>diferència</a:t>
            </a:r>
            <a:r>
              <a:rPr lang="es-ES" sz="2000" dirty="0" smtClean="0"/>
              <a:t> entre </a:t>
            </a:r>
            <a:r>
              <a:rPr lang="es-ES" sz="2000" dirty="0" err="1" smtClean="0"/>
              <a:t>escola</a:t>
            </a:r>
            <a:r>
              <a:rPr lang="es-ES" sz="2000" dirty="0" smtClean="0"/>
              <a:t> pública i concertada/privada que es </a:t>
            </a:r>
            <a:r>
              <a:rPr lang="es-ES" sz="2000" dirty="0" err="1" smtClean="0"/>
              <a:t>visibilitza</a:t>
            </a:r>
            <a:r>
              <a:rPr lang="es-ES" sz="2000" dirty="0" smtClean="0"/>
              <a:t> també en el </a:t>
            </a:r>
            <a:r>
              <a:rPr lang="es-ES" sz="2000" dirty="0" err="1" smtClean="0"/>
              <a:t>rendiment</a:t>
            </a:r>
            <a:r>
              <a:rPr lang="es-ES" sz="2000" dirty="0" smtClean="0"/>
              <a:t> de les </a:t>
            </a:r>
            <a:r>
              <a:rPr lang="es-ES" sz="2000" dirty="0" err="1" smtClean="0"/>
              <a:t>xiquetes</a:t>
            </a:r>
            <a:r>
              <a:rPr lang="es-ES" sz="2000" dirty="0" smtClean="0"/>
              <a:t> i </a:t>
            </a:r>
            <a:r>
              <a:rPr lang="es-ES" sz="2000" dirty="0" err="1" smtClean="0"/>
              <a:t>xiquets</a:t>
            </a:r>
            <a:r>
              <a:rPr lang="es-ES" sz="2000" dirty="0" smtClean="0"/>
              <a:t> </a:t>
            </a:r>
            <a:endParaRPr lang="es-ES" sz="2000" dirty="0"/>
          </a:p>
        </p:txBody>
      </p:sp>
      <p:sp>
        <p:nvSpPr>
          <p:cNvPr id="4" name="1 Título"/>
          <p:cNvSpPr txBox="1">
            <a:spLocks/>
          </p:cNvSpPr>
          <p:nvPr/>
        </p:nvSpPr>
        <p:spPr>
          <a:xfrm>
            <a:off x="75415" y="0"/>
            <a:ext cx="5646655" cy="1115485"/>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4400" b="0" i="0" u="none" strike="noStrike" kern="1200" cap="none" spc="0" baseline="0">
                <a:solidFill>
                  <a:srgbClr val="000000"/>
                </a:solidFill>
                <a:uFillTx/>
                <a:latin typeface="Calibri"/>
              </a:defRPr>
            </a:lvl1pPr>
          </a:lstStyle>
          <a:p>
            <a:pPr algn="l"/>
            <a:r>
              <a:rPr lang="es-ES" dirty="0" smtClean="0">
                <a:solidFill>
                  <a:schemeClr val="accent2">
                    <a:lumMod val="75000"/>
                  </a:schemeClr>
                </a:solidFill>
              </a:rPr>
              <a:t>1. Quina </a:t>
            </a:r>
            <a:r>
              <a:rPr lang="es-ES" dirty="0" err="1" smtClean="0">
                <a:solidFill>
                  <a:schemeClr val="accent2">
                    <a:lumMod val="75000"/>
                  </a:schemeClr>
                </a:solidFill>
              </a:rPr>
              <a:t>escola</a:t>
            </a:r>
            <a:r>
              <a:rPr lang="es-ES" dirty="0" smtClean="0">
                <a:solidFill>
                  <a:schemeClr val="accent2">
                    <a:lumMod val="75000"/>
                  </a:schemeClr>
                </a:solidFill>
              </a:rPr>
              <a:t> </a:t>
            </a:r>
            <a:r>
              <a:rPr lang="es-ES" dirty="0" err="1" smtClean="0">
                <a:solidFill>
                  <a:schemeClr val="accent2">
                    <a:lumMod val="75000"/>
                  </a:schemeClr>
                </a:solidFill>
              </a:rPr>
              <a:t>tenim</a:t>
            </a:r>
            <a:r>
              <a:rPr lang="es-ES" dirty="0" smtClean="0">
                <a:solidFill>
                  <a:schemeClr val="accent2">
                    <a:lumMod val="75000"/>
                  </a:schemeClr>
                </a:solidFill>
              </a:rPr>
              <a:t>?</a:t>
            </a:r>
            <a:endParaRPr lang="es-ES" dirty="0">
              <a:solidFill>
                <a:schemeClr val="accent2">
                  <a:lumMod val="75000"/>
                </a:schemeClr>
              </a:solidFill>
            </a:endParaRPr>
          </a:p>
        </p:txBody>
      </p:sp>
      <p:pic>
        <p:nvPicPr>
          <p:cNvPr id="6" name="Picture 2">
            <a:extLst>
              <a:ext uri="{FF2B5EF4-FFF2-40B4-BE49-F238E27FC236}">
                <a16:creationId xmlns:a16="http://schemas.microsoft.com/office/drawing/2014/main" xmlns="" id="{00000000-0000-0000-0000-000000000000}"/>
              </a:ext>
            </a:extLst>
          </p:cNvPr>
          <p:cNvPicPr>
            <a:picLocks noChangeAspect="1"/>
          </p:cNvPicPr>
          <p:nvPr/>
        </p:nvPicPr>
        <p:blipFill>
          <a:blip r:embed="rId2" cstate="print"/>
          <a:srcRect/>
          <a:stretch>
            <a:fillRect/>
          </a:stretch>
        </p:blipFill>
        <p:spPr>
          <a:xfrm>
            <a:off x="63060" y="2754775"/>
            <a:ext cx="8871391" cy="3777562"/>
          </a:xfrm>
          <a:prstGeom prst="rect">
            <a:avLst/>
          </a:prstGeom>
          <a:noFill/>
          <a:ln>
            <a:noFill/>
          </a:ln>
        </p:spPr>
      </p:pic>
      <p:sp>
        <p:nvSpPr>
          <p:cNvPr id="7" name="CuadroTexto 6"/>
          <p:cNvSpPr txBox="1"/>
          <p:nvPr/>
        </p:nvSpPr>
        <p:spPr>
          <a:xfrm>
            <a:off x="5080554" y="2181551"/>
            <a:ext cx="3606245" cy="830997"/>
          </a:xfrm>
          <a:prstGeom prst="rect">
            <a:avLst/>
          </a:prstGeom>
          <a:solidFill>
            <a:srgbClr val="FFFFFF"/>
          </a:solidFill>
          <a:ln w="25402">
            <a:solidFill>
              <a:srgbClr val="4F81BD"/>
            </a:solidFill>
            <a:prstDash val="solid"/>
          </a:ln>
        </p:spPr>
        <p:txBody>
          <a:bodyPr vert="horz" wrap="square" lIns="91440" tIns="45720" rIns="91440" bIns="45720" anchor="t" anchorCtr="1" compatLnSpc="1">
            <a:spAutoFit/>
          </a:bodyPr>
          <a:lstStyle>
            <a:defPPr>
              <a:defRPr lang="es-ES"/>
            </a:defPPr>
            <a:lvl1pPr marR="0" lvl="0" indent="0" algn="ctr" fontAlgn="auto">
              <a:lnSpc>
                <a:spcPct val="100000"/>
              </a:lnSpc>
              <a:spcBef>
                <a:spcPts val="0"/>
              </a:spcBef>
              <a:spcAft>
                <a:spcPts val="0"/>
              </a:spcAft>
              <a:buNone/>
              <a:tabLst/>
              <a:defRPr sz="1200" b="1" i="0" u="none" strike="noStrike" cap="none" spc="0" baseline="0">
                <a:solidFill>
                  <a:srgbClr val="000000"/>
                </a:solidFill>
                <a:uFillTx/>
                <a:latin typeface="Calibri"/>
              </a:defRPr>
            </a:lvl1pPr>
          </a:lstStyle>
          <a:p>
            <a:r>
              <a:rPr lang="ca-ES" dirty="0"/>
              <a:t>Percentatge de l’alumnat repetidor en Educació Primària i Educació Secundària Obligatòria per titularitat del centre. Curs 2013-14</a:t>
            </a:r>
          </a:p>
          <a:p>
            <a:endParaRPr lang="es-ES" dirty="0"/>
          </a:p>
        </p:txBody>
      </p:sp>
      <p:sp>
        <p:nvSpPr>
          <p:cNvPr id="9" name="5 Rectángulo"/>
          <p:cNvSpPr/>
          <p:nvPr/>
        </p:nvSpPr>
        <p:spPr>
          <a:xfrm>
            <a:off x="4892511" y="6533213"/>
            <a:ext cx="4118140" cy="261610"/>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100" b="0" i="0" u="none" strike="noStrike" kern="1200" cap="none" spc="0" baseline="0" dirty="0" smtClean="0">
                <a:solidFill>
                  <a:srgbClr val="000000"/>
                </a:solidFill>
                <a:uFillTx/>
                <a:latin typeface="Calibri"/>
              </a:rPr>
              <a:t>Font: </a:t>
            </a:r>
            <a:r>
              <a:rPr lang="es-ES" sz="1100" b="0" i="0" u="none" strike="noStrike" kern="1200" cap="none" spc="0" baseline="0" dirty="0">
                <a:solidFill>
                  <a:srgbClr val="000000"/>
                </a:solidFill>
                <a:uFillTx/>
                <a:latin typeface="Calibri"/>
              </a:rPr>
              <a:t>Sistema Estatal de Indicadores de la Educación. Edición 2016.</a:t>
            </a:r>
          </a:p>
        </p:txBody>
      </p:sp>
    </p:spTree>
    <p:extLst>
      <p:ext uri="{BB962C8B-B14F-4D97-AF65-F5344CB8AC3E}">
        <p14:creationId xmlns="" xmlns:p14="http://schemas.microsoft.com/office/powerpoint/2010/main" val="409503317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27722" y="1388862"/>
            <a:ext cx="8229600" cy="3286833"/>
          </a:xfrm>
        </p:spPr>
        <p:txBody>
          <a:bodyPr/>
          <a:lstStyle/>
          <a:p>
            <a:pPr marL="0" indent="0" algn="just">
              <a:buNone/>
            </a:pPr>
            <a:r>
              <a:rPr lang="es-ES" sz="1800" dirty="0" smtClean="0"/>
              <a:t>c) </a:t>
            </a:r>
            <a:r>
              <a:rPr lang="es-ES" sz="1800" dirty="0" err="1"/>
              <a:t>Espanya</a:t>
            </a:r>
            <a:r>
              <a:rPr lang="es-ES" sz="1800" dirty="0"/>
              <a:t> </a:t>
            </a:r>
            <a:r>
              <a:rPr lang="es-ES" sz="1800" dirty="0" err="1"/>
              <a:t>on</a:t>
            </a:r>
            <a:r>
              <a:rPr lang="es-ES" sz="1800" dirty="0"/>
              <a:t> un de cada tres </a:t>
            </a:r>
            <a:r>
              <a:rPr lang="es-ES" sz="1800" dirty="0" err="1"/>
              <a:t>alumnes</a:t>
            </a:r>
            <a:r>
              <a:rPr lang="es-ES" sz="1800" dirty="0"/>
              <a:t> ha </a:t>
            </a:r>
            <a:r>
              <a:rPr lang="es-ES" sz="1800" dirty="0" err="1"/>
              <a:t>repetit</a:t>
            </a:r>
            <a:r>
              <a:rPr lang="es-ES" sz="1800" dirty="0"/>
              <a:t> alguna vegada, se </a:t>
            </a:r>
            <a:r>
              <a:rPr lang="es-ES" sz="1800" dirty="0" err="1"/>
              <a:t>situa</a:t>
            </a:r>
            <a:r>
              <a:rPr lang="es-ES" sz="1800" dirty="0"/>
              <a:t> en el </a:t>
            </a:r>
            <a:r>
              <a:rPr lang="es-ES" sz="1800" dirty="0" err="1"/>
              <a:t>grup</a:t>
            </a:r>
            <a:r>
              <a:rPr lang="es-ES" sz="1800" dirty="0"/>
              <a:t> de </a:t>
            </a:r>
            <a:r>
              <a:rPr lang="es-ES" sz="1800" dirty="0" err="1" smtClean="0"/>
              <a:t>països</a:t>
            </a:r>
            <a:r>
              <a:rPr lang="es-ES" sz="1800" dirty="0" smtClean="0"/>
              <a:t> del </a:t>
            </a:r>
            <a:r>
              <a:rPr lang="es-ES" sz="1800" dirty="0" err="1" smtClean="0"/>
              <a:t>nostre</a:t>
            </a:r>
            <a:r>
              <a:rPr lang="es-ES" sz="1800" dirty="0" smtClean="0"/>
              <a:t> </a:t>
            </a:r>
            <a:r>
              <a:rPr lang="es-ES" sz="1800" dirty="0" err="1" smtClean="0"/>
              <a:t>entorn</a:t>
            </a:r>
            <a:r>
              <a:rPr lang="es-ES" sz="1800" dirty="0" smtClean="0"/>
              <a:t> </a:t>
            </a:r>
            <a:r>
              <a:rPr lang="es-ES" sz="1800" dirty="0"/>
              <a:t>en </a:t>
            </a:r>
            <a:r>
              <a:rPr lang="es-ES" sz="1800" dirty="0" err="1"/>
              <a:t>què</a:t>
            </a:r>
            <a:r>
              <a:rPr lang="es-ES" sz="1800" dirty="0"/>
              <a:t> </a:t>
            </a:r>
            <a:r>
              <a:rPr lang="es-ES" sz="1800" dirty="0" err="1"/>
              <a:t>més</a:t>
            </a:r>
            <a:r>
              <a:rPr lang="es-ES" sz="1800" dirty="0"/>
              <a:t> </a:t>
            </a:r>
            <a:r>
              <a:rPr lang="es-ES" sz="1800" dirty="0" err="1"/>
              <a:t>alumnat</a:t>
            </a:r>
            <a:r>
              <a:rPr lang="es-ES" sz="1800" dirty="0"/>
              <a:t> </a:t>
            </a:r>
            <a:r>
              <a:rPr lang="es-ES" sz="1800" dirty="0" err="1" smtClean="0"/>
              <a:t>repeteix</a:t>
            </a:r>
            <a:r>
              <a:rPr lang="es-ES" sz="1800" dirty="0" smtClean="0"/>
              <a:t>, </a:t>
            </a:r>
            <a:r>
              <a:rPr lang="es-ES" sz="1800" dirty="0" err="1"/>
              <a:t>només</a:t>
            </a:r>
            <a:r>
              <a:rPr lang="es-ES" sz="1800" dirty="0"/>
              <a:t> per </a:t>
            </a:r>
            <a:r>
              <a:rPr lang="es-ES" sz="1800" dirty="0" err="1"/>
              <a:t>darrere</a:t>
            </a:r>
            <a:r>
              <a:rPr lang="es-ES" sz="1800" dirty="0"/>
              <a:t> de </a:t>
            </a:r>
            <a:r>
              <a:rPr lang="es-ES" sz="1800" dirty="0" err="1"/>
              <a:t>Bèlgica</a:t>
            </a:r>
            <a:r>
              <a:rPr lang="es-ES" sz="1800" dirty="0"/>
              <a:t> i Portugal</a:t>
            </a:r>
            <a:r>
              <a:rPr lang="es-ES" sz="1800" dirty="0" smtClean="0"/>
              <a:t>. </a:t>
            </a:r>
          </a:p>
          <a:p>
            <a:pPr marL="0" indent="0" algn="just">
              <a:buNone/>
            </a:pPr>
            <a:r>
              <a:rPr lang="es-ES" sz="1800" dirty="0" err="1" smtClean="0"/>
              <a:t>Aquest</a:t>
            </a:r>
            <a:r>
              <a:rPr lang="es-ES" sz="1800" dirty="0" smtClean="0"/>
              <a:t> </a:t>
            </a:r>
            <a:r>
              <a:rPr lang="es-ES" sz="1800" dirty="0" err="1" smtClean="0"/>
              <a:t>major</a:t>
            </a:r>
            <a:r>
              <a:rPr lang="es-ES" sz="1800" dirty="0" smtClean="0"/>
              <a:t> </a:t>
            </a:r>
            <a:r>
              <a:rPr lang="es-ES" sz="1800" dirty="0" err="1" smtClean="0"/>
              <a:t>nivell</a:t>
            </a:r>
            <a:r>
              <a:rPr lang="es-ES" sz="1800" dirty="0" smtClean="0"/>
              <a:t> de </a:t>
            </a:r>
            <a:r>
              <a:rPr lang="es-ES" sz="1800" dirty="0" err="1" smtClean="0"/>
              <a:t>repetició</a:t>
            </a:r>
            <a:r>
              <a:rPr lang="es-ES" sz="1800" dirty="0" smtClean="0"/>
              <a:t> té a </a:t>
            </a:r>
            <a:r>
              <a:rPr lang="es-ES" sz="1800" dirty="0" err="1" smtClean="0"/>
              <a:t>veure</a:t>
            </a:r>
            <a:r>
              <a:rPr lang="es-ES" sz="1800" dirty="0" smtClean="0"/>
              <a:t> </a:t>
            </a:r>
            <a:r>
              <a:rPr lang="es-ES" sz="1800" dirty="0" err="1" smtClean="0"/>
              <a:t>amb</a:t>
            </a:r>
            <a:r>
              <a:rPr lang="es-ES" sz="1800" dirty="0" smtClean="0"/>
              <a:t> la manca </a:t>
            </a:r>
            <a:r>
              <a:rPr lang="es-ES" sz="1800" dirty="0" err="1" smtClean="0"/>
              <a:t>d’equitat</a:t>
            </a:r>
            <a:r>
              <a:rPr lang="es-ES" sz="1800" dirty="0" smtClean="0"/>
              <a:t> del </a:t>
            </a:r>
            <a:r>
              <a:rPr lang="es-ES" sz="1800" dirty="0" err="1" smtClean="0"/>
              <a:t>nostre</a:t>
            </a:r>
            <a:r>
              <a:rPr lang="es-ES" sz="1800" dirty="0" smtClean="0"/>
              <a:t> sistema.  </a:t>
            </a:r>
            <a:r>
              <a:rPr lang="es-ES" sz="1800" dirty="0" err="1" smtClean="0"/>
              <a:t>Indicadors</a:t>
            </a:r>
            <a:r>
              <a:rPr lang="es-ES" sz="1800" dirty="0" smtClean="0"/>
              <a:t> </a:t>
            </a:r>
            <a:r>
              <a:rPr lang="es-ES" sz="1800" dirty="0" err="1" smtClean="0"/>
              <a:t>construits</a:t>
            </a:r>
            <a:r>
              <a:rPr lang="es-ES" sz="1800" dirty="0" smtClean="0"/>
              <a:t> per </a:t>
            </a:r>
            <a:r>
              <a:rPr lang="es-ES" sz="1800" dirty="0" err="1" smtClean="0"/>
              <a:t>l’OCDE</a:t>
            </a:r>
            <a:r>
              <a:rPr lang="es-ES" sz="1800" dirty="0" smtClean="0"/>
              <a:t> (2013) </a:t>
            </a:r>
            <a:r>
              <a:rPr lang="es-ES" sz="1800" dirty="0" err="1" smtClean="0"/>
              <a:t>mostren</a:t>
            </a:r>
            <a:r>
              <a:rPr lang="es-ES" sz="1800" dirty="0" smtClean="0"/>
              <a:t> que </a:t>
            </a:r>
            <a:r>
              <a:rPr lang="es-ES" sz="1800" dirty="0" err="1" smtClean="0"/>
              <a:t>els</a:t>
            </a:r>
            <a:r>
              <a:rPr lang="es-ES" sz="1800" dirty="0" smtClean="0"/>
              <a:t> </a:t>
            </a:r>
            <a:r>
              <a:rPr lang="es-ES" sz="1800" dirty="0" err="1" smtClean="0"/>
              <a:t>sistemes</a:t>
            </a:r>
            <a:r>
              <a:rPr lang="es-ES" sz="1800" dirty="0" smtClean="0"/>
              <a:t> </a:t>
            </a:r>
            <a:r>
              <a:rPr lang="es-ES" sz="1800" dirty="0" err="1" smtClean="0"/>
              <a:t>educatius</a:t>
            </a:r>
            <a:r>
              <a:rPr lang="es-ES" sz="1800" dirty="0" smtClean="0"/>
              <a:t> </a:t>
            </a:r>
            <a:r>
              <a:rPr lang="es-ES" sz="1800" dirty="0" err="1" smtClean="0"/>
              <a:t>occidentals</a:t>
            </a:r>
            <a:r>
              <a:rPr lang="es-ES" sz="1800" dirty="0" smtClean="0"/>
              <a:t> </a:t>
            </a:r>
            <a:r>
              <a:rPr lang="es-ES" sz="1800" dirty="0" err="1" smtClean="0"/>
              <a:t>més</a:t>
            </a:r>
            <a:r>
              <a:rPr lang="es-ES" sz="1800" dirty="0" smtClean="0"/>
              <a:t> </a:t>
            </a:r>
            <a:r>
              <a:rPr lang="es-ES" sz="1800" dirty="0" err="1" smtClean="0"/>
              <a:t>equitatius</a:t>
            </a:r>
            <a:r>
              <a:rPr lang="es-ES" sz="1800" dirty="0" smtClean="0"/>
              <a:t> </a:t>
            </a:r>
            <a:r>
              <a:rPr lang="es-ES" sz="1800" dirty="0" err="1" smtClean="0"/>
              <a:t>tenen</a:t>
            </a:r>
            <a:r>
              <a:rPr lang="es-ES" sz="1800" dirty="0" smtClean="0"/>
              <a:t> </a:t>
            </a:r>
            <a:r>
              <a:rPr lang="es-ES" sz="1800" dirty="0" err="1" smtClean="0"/>
              <a:t>com</a:t>
            </a:r>
            <a:r>
              <a:rPr lang="es-ES" sz="1800" dirty="0" smtClean="0"/>
              <a:t> un </a:t>
            </a:r>
            <a:r>
              <a:rPr lang="es-ES" sz="1800" dirty="0" err="1" smtClean="0"/>
              <a:t>dels</a:t>
            </a:r>
            <a:r>
              <a:rPr lang="es-ES" sz="1800" dirty="0" smtClean="0"/>
              <a:t> </a:t>
            </a:r>
            <a:r>
              <a:rPr lang="es-ES" sz="1800" dirty="0" err="1" smtClean="0"/>
              <a:t>seus</a:t>
            </a:r>
            <a:r>
              <a:rPr lang="es-ES" sz="1800" dirty="0" smtClean="0"/>
              <a:t> </a:t>
            </a:r>
            <a:r>
              <a:rPr lang="es-ES" sz="1800" dirty="0" err="1" smtClean="0"/>
              <a:t>efectes</a:t>
            </a:r>
            <a:r>
              <a:rPr lang="es-ES" sz="1800" dirty="0"/>
              <a:t> </a:t>
            </a:r>
            <a:r>
              <a:rPr lang="es-ES" sz="1800" dirty="0" err="1" smtClean="0"/>
              <a:t>augmentar</a:t>
            </a:r>
            <a:r>
              <a:rPr lang="es-ES" sz="1800" dirty="0" smtClean="0"/>
              <a:t> </a:t>
            </a:r>
            <a:r>
              <a:rPr lang="es-ES" sz="1800" dirty="0" err="1" smtClean="0"/>
              <a:t>l’èxit</a:t>
            </a:r>
            <a:r>
              <a:rPr lang="es-ES" sz="1800" dirty="0" smtClean="0"/>
              <a:t> </a:t>
            </a:r>
            <a:r>
              <a:rPr lang="es-ES" sz="1800" dirty="0" err="1" smtClean="0"/>
              <a:t>educatiu</a:t>
            </a:r>
            <a:r>
              <a:rPr lang="es-ES" sz="1800" dirty="0" smtClean="0"/>
              <a:t> de </a:t>
            </a:r>
            <a:r>
              <a:rPr lang="es-ES" sz="1800" dirty="0" err="1" smtClean="0"/>
              <a:t>l’estudiantat</a:t>
            </a:r>
            <a:r>
              <a:rPr lang="es-ES" sz="1800" dirty="0" smtClean="0"/>
              <a:t>. </a:t>
            </a:r>
            <a:r>
              <a:rPr lang="es-ES" sz="1800" dirty="0" err="1" smtClean="0"/>
              <a:t>És</a:t>
            </a:r>
            <a:r>
              <a:rPr lang="es-ES" sz="1800" dirty="0" smtClean="0"/>
              <a:t> a </a:t>
            </a:r>
            <a:r>
              <a:rPr lang="es-ES" sz="1800" dirty="0" err="1" smtClean="0"/>
              <a:t>dir</a:t>
            </a:r>
            <a:r>
              <a:rPr lang="es-ES" sz="1800" dirty="0"/>
              <a:t>, a </a:t>
            </a:r>
            <a:r>
              <a:rPr lang="es-ES" sz="1800" dirty="0" err="1"/>
              <a:t>més</a:t>
            </a:r>
            <a:r>
              <a:rPr lang="es-ES" sz="1800" dirty="0"/>
              <a:t> </a:t>
            </a:r>
            <a:r>
              <a:rPr lang="es-ES" sz="1800" dirty="0" err="1"/>
              <a:t>repeticions</a:t>
            </a:r>
            <a:r>
              <a:rPr lang="es-ES" sz="1800" dirty="0"/>
              <a:t> </a:t>
            </a:r>
            <a:r>
              <a:rPr lang="es-ES" sz="1800" dirty="0" err="1"/>
              <a:t>major</a:t>
            </a:r>
            <a:r>
              <a:rPr lang="es-ES" sz="1800" dirty="0"/>
              <a:t> </a:t>
            </a:r>
            <a:r>
              <a:rPr lang="es-ES" sz="1800" dirty="0" err="1"/>
              <a:t>diferència</a:t>
            </a:r>
            <a:r>
              <a:rPr lang="es-ES" sz="1800" dirty="0"/>
              <a:t> de </a:t>
            </a:r>
            <a:r>
              <a:rPr lang="es-ES" sz="1800" dirty="0" err="1" smtClean="0"/>
              <a:t>rendiment</a:t>
            </a:r>
            <a:r>
              <a:rPr lang="es-ES" sz="1800" dirty="0" smtClean="0"/>
              <a:t> </a:t>
            </a:r>
            <a:r>
              <a:rPr lang="es-ES" sz="1800" dirty="0"/>
              <a:t>entre </a:t>
            </a:r>
            <a:r>
              <a:rPr lang="es-ES" sz="1800" dirty="0" err="1"/>
              <a:t>l'alumnat</a:t>
            </a:r>
            <a:r>
              <a:rPr lang="es-ES" sz="1800" dirty="0"/>
              <a:t> </a:t>
            </a:r>
            <a:r>
              <a:rPr lang="es-ES" sz="1800" dirty="0" err="1"/>
              <a:t>d'estatus</a:t>
            </a:r>
            <a:r>
              <a:rPr lang="es-ES" sz="1800" dirty="0"/>
              <a:t> </a:t>
            </a:r>
            <a:r>
              <a:rPr lang="es-ES" sz="1800" dirty="0" err="1"/>
              <a:t>socioeconòmic</a:t>
            </a:r>
            <a:r>
              <a:rPr lang="es-ES" sz="1800" dirty="0"/>
              <a:t> </a:t>
            </a:r>
            <a:r>
              <a:rPr lang="es-ES" sz="1800" dirty="0" err="1"/>
              <a:t>alt</a:t>
            </a:r>
            <a:r>
              <a:rPr lang="es-ES" sz="1800" dirty="0"/>
              <a:t> i el </a:t>
            </a:r>
            <a:r>
              <a:rPr lang="es-ES" sz="1800" dirty="0" err="1"/>
              <a:t>d'estatus</a:t>
            </a:r>
            <a:r>
              <a:rPr lang="es-ES" sz="1800" dirty="0"/>
              <a:t> </a:t>
            </a:r>
            <a:r>
              <a:rPr lang="es-ES" sz="1800" dirty="0" err="1" smtClean="0"/>
              <a:t>socioeconòmic</a:t>
            </a:r>
            <a:r>
              <a:rPr lang="es-ES" sz="1800" dirty="0" smtClean="0"/>
              <a:t> </a:t>
            </a:r>
            <a:r>
              <a:rPr lang="es-ES" sz="1800" dirty="0" err="1"/>
              <a:t>baix</a:t>
            </a:r>
            <a:r>
              <a:rPr lang="es-ES" sz="1800" dirty="0"/>
              <a:t>, </a:t>
            </a:r>
            <a:r>
              <a:rPr lang="es-ES" sz="1800" dirty="0" err="1"/>
              <a:t>perjudicant</a:t>
            </a:r>
            <a:r>
              <a:rPr lang="es-ES" sz="1800" dirty="0"/>
              <a:t> a </a:t>
            </a:r>
            <a:r>
              <a:rPr lang="es-ES" sz="1800" dirty="0" err="1"/>
              <a:t>aquests</a:t>
            </a:r>
            <a:r>
              <a:rPr lang="es-ES" sz="1800" dirty="0"/>
              <a:t> </a:t>
            </a:r>
            <a:r>
              <a:rPr lang="es-ES" sz="1800" dirty="0" err="1"/>
              <a:t>últims</a:t>
            </a:r>
            <a:r>
              <a:rPr lang="es-ES" sz="1800" dirty="0"/>
              <a:t>.</a:t>
            </a:r>
          </a:p>
        </p:txBody>
      </p:sp>
      <p:sp>
        <p:nvSpPr>
          <p:cNvPr id="10" name="1 Título"/>
          <p:cNvSpPr txBox="1">
            <a:spLocks/>
          </p:cNvSpPr>
          <p:nvPr/>
        </p:nvSpPr>
        <p:spPr>
          <a:xfrm>
            <a:off x="75415" y="0"/>
            <a:ext cx="5646655" cy="1115485"/>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4400" b="0" i="0" u="none" strike="noStrike" kern="1200" cap="none" spc="0" baseline="0">
                <a:solidFill>
                  <a:srgbClr val="000000"/>
                </a:solidFill>
                <a:uFillTx/>
                <a:latin typeface="Calibri"/>
              </a:defRPr>
            </a:lvl1pPr>
          </a:lstStyle>
          <a:p>
            <a:pPr algn="l"/>
            <a:r>
              <a:rPr lang="es-ES" dirty="0" smtClean="0">
                <a:solidFill>
                  <a:schemeClr val="accent2">
                    <a:lumMod val="75000"/>
                  </a:schemeClr>
                </a:solidFill>
              </a:rPr>
              <a:t>1. Quina </a:t>
            </a:r>
            <a:r>
              <a:rPr lang="es-ES" dirty="0" err="1" smtClean="0">
                <a:solidFill>
                  <a:schemeClr val="accent2">
                    <a:lumMod val="75000"/>
                  </a:schemeClr>
                </a:solidFill>
              </a:rPr>
              <a:t>escola</a:t>
            </a:r>
            <a:r>
              <a:rPr lang="es-ES" dirty="0" smtClean="0">
                <a:solidFill>
                  <a:schemeClr val="accent2">
                    <a:lumMod val="75000"/>
                  </a:schemeClr>
                </a:solidFill>
              </a:rPr>
              <a:t> </a:t>
            </a:r>
            <a:r>
              <a:rPr lang="es-ES" dirty="0" err="1" smtClean="0">
                <a:solidFill>
                  <a:schemeClr val="accent2">
                    <a:lumMod val="75000"/>
                  </a:schemeClr>
                </a:solidFill>
              </a:rPr>
              <a:t>tenim</a:t>
            </a:r>
            <a:r>
              <a:rPr lang="es-ES" dirty="0" smtClean="0">
                <a:solidFill>
                  <a:schemeClr val="accent2">
                    <a:lumMod val="75000"/>
                  </a:schemeClr>
                </a:solidFill>
              </a:rPr>
              <a:t>?</a:t>
            </a:r>
            <a:endParaRPr lang="es-ES" dirty="0">
              <a:solidFill>
                <a:schemeClr val="accent2">
                  <a:lumMod val="75000"/>
                </a:schemeClr>
              </a:solidFill>
            </a:endParaRPr>
          </a:p>
        </p:txBody>
      </p:sp>
    </p:spTree>
    <p:extLst>
      <p:ext uri="{BB962C8B-B14F-4D97-AF65-F5344CB8AC3E}">
        <p14:creationId xmlns="" xmlns:p14="http://schemas.microsoft.com/office/powerpoint/2010/main" val="290557504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01659" y="1210291"/>
            <a:ext cx="8342719" cy="3693319"/>
          </a:xfrm>
          <a:prstGeom prst="rect">
            <a:avLst/>
          </a:prstGeom>
          <a:noFill/>
        </p:spPr>
        <p:txBody>
          <a:bodyPr wrap="square" rtlCol="0">
            <a:spAutoFit/>
          </a:bodyPr>
          <a:lstStyle/>
          <a:p>
            <a:r>
              <a:rPr lang="es-ES" dirty="0"/>
              <a:t>d</a:t>
            </a:r>
            <a:r>
              <a:rPr lang="es-ES" dirty="0" smtClean="0"/>
              <a:t>)  </a:t>
            </a:r>
            <a:r>
              <a:rPr lang="es-ES" dirty="0" err="1" smtClean="0"/>
              <a:t>Som</a:t>
            </a:r>
            <a:r>
              <a:rPr lang="es-ES" dirty="0" smtClean="0"/>
              <a:t> </a:t>
            </a:r>
            <a:r>
              <a:rPr lang="es-ES" dirty="0" err="1" smtClean="0"/>
              <a:t>els</a:t>
            </a:r>
            <a:r>
              <a:rPr lang="es-ES" dirty="0" smtClean="0"/>
              <a:t> </a:t>
            </a:r>
            <a:r>
              <a:rPr lang="es-ES" dirty="0" err="1" smtClean="0"/>
              <a:t>primers</a:t>
            </a:r>
            <a:r>
              <a:rPr lang="es-ES" dirty="0" smtClean="0"/>
              <a:t> en </a:t>
            </a:r>
            <a:r>
              <a:rPr lang="es-ES" dirty="0" err="1" smtClean="0"/>
              <a:t>grau</a:t>
            </a:r>
            <a:r>
              <a:rPr lang="es-ES" dirty="0" smtClean="0"/>
              <a:t> </a:t>
            </a:r>
            <a:r>
              <a:rPr lang="es-ES" dirty="0" err="1" smtClean="0"/>
              <a:t>d’abandó</a:t>
            </a:r>
            <a:r>
              <a:rPr lang="es-ES" dirty="0" smtClean="0"/>
              <a:t> entre </a:t>
            </a:r>
            <a:r>
              <a:rPr lang="es-ES" dirty="0" err="1" smtClean="0"/>
              <a:t>els</a:t>
            </a:r>
            <a:r>
              <a:rPr lang="es-ES" dirty="0" smtClean="0"/>
              <a:t> </a:t>
            </a:r>
            <a:r>
              <a:rPr lang="es-ES" dirty="0" err="1" smtClean="0"/>
              <a:t>països</a:t>
            </a:r>
            <a:r>
              <a:rPr lang="es-ES" dirty="0" smtClean="0"/>
              <a:t> del </a:t>
            </a:r>
            <a:r>
              <a:rPr lang="es-ES" dirty="0" err="1" smtClean="0"/>
              <a:t>nostre</a:t>
            </a:r>
            <a:r>
              <a:rPr lang="es-ES" dirty="0" smtClean="0"/>
              <a:t> </a:t>
            </a:r>
            <a:r>
              <a:rPr lang="es-ES" dirty="0" err="1" smtClean="0"/>
              <a:t>entorn</a:t>
            </a:r>
            <a:endParaRPr lang="es-ES" dirty="0"/>
          </a:p>
          <a:p>
            <a:endParaRPr lang="es-ES" dirty="0" smtClean="0"/>
          </a:p>
          <a:p>
            <a:endParaRPr lang="es-ES" dirty="0"/>
          </a:p>
          <a:p>
            <a:endParaRPr lang="es-ES" dirty="0" smtClean="0"/>
          </a:p>
          <a:p>
            <a:endParaRPr lang="es-ES" dirty="0"/>
          </a:p>
          <a:p>
            <a:endParaRPr lang="es-ES" dirty="0" smtClean="0"/>
          </a:p>
          <a:p>
            <a:endParaRPr lang="es-ES" dirty="0"/>
          </a:p>
          <a:p>
            <a:endParaRPr lang="es-ES" dirty="0" smtClean="0"/>
          </a:p>
          <a:p>
            <a:endParaRPr lang="es-ES" dirty="0"/>
          </a:p>
          <a:p>
            <a:endParaRPr lang="es-ES" dirty="0" smtClean="0"/>
          </a:p>
          <a:p>
            <a:endParaRPr lang="es-ES" dirty="0"/>
          </a:p>
          <a:p>
            <a:endParaRPr lang="es-ES" dirty="0" smtClean="0"/>
          </a:p>
          <a:p>
            <a:endParaRPr lang="es-ES" dirty="0"/>
          </a:p>
        </p:txBody>
      </p:sp>
      <p:graphicFrame>
        <p:nvGraphicFramePr>
          <p:cNvPr id="5" name="2 Gráfico"/>
          <p:cNvGraphicFramePr/>
          <p:nvPr>
            <p:extLst>
              <p:ext uri="{D42A27DB-BD31-4B8C-83A1-F6EECF244321}">
                <p14:modId xmlns="" xmlns:p14="http://schemas.microsoft.com/office/powerpoint/2010/main" val="2672913182"/>
              </p:ext>
            </p:extLst>
          </p:nvPr>
        </p:nvGraphicFramePr>
        <p:xfrm>
          <a:off x="190500" y="1952625"/>
          <a:ext cx="8828240" cy="4525145"/>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ángulo 5"/>
          <p:cNvSpPr/>
          <p:nvPr/>
        </p:nvSpPr>
        <p:spPr>
          <a:xfrm>
            <a:off x="4997885" y="1718055"/>
            <a:ext cx="3858016" cy="461665"/>
          </a:xfrm>
          <a:prstGeom prst="rect">
            <a:avLst/>
          </a:prstGeom>
          <a:solidFill>
            <a:srgbClr val="FFFFFF"/>
          </a:solidFill>
          <a:ln w="25402">
            <a:solidFill>
              <a:srgbClr val="4F81BD"/>
            </a:solidFill>
            <a:prstDash val="solid"/>
          </a:ln>
        </p:spPr>
        <p:txBody>
          <a:bodyPr vert="horz" wrap="square" lIns="91440" tIns="45720" rIns="91440" bIns="45720" anchor="t" anchorCtr="1" compatLnSpc="1">
            <a:spAutoFit/>
          </a:bodyPr>
          <a:lstStyle/>
          <a:p>
            <a:pPr algn="ctr"/>
            <a:r>
              <a:rPr lang="ca-ES" sz="1200" b="1" dirty="0" smtClean="0">
                <a:solidFill>
                  <a:srgbClr val="000000"/>
                </a:solidFill>
                <a:latin typeface="Calibri"/>
              </a:rPr>
              <a:t>Població 18-24 anys que no ha completat l’Ed. Secundària 2ª etapa i no segueix cap tipus d’estudi-formació, 2014</a:t>
            </a:r>
            <a:endParaRPr lang="ca-ES" sz="1200" b="1" dirty="0">
              <a:solidFill>
                <a:srgbClr val="000000"/>
              </a:solidFill>
              <a:latin typeface="Calibri"/>
            </a:endParaRPr>
          </a:p>
        </p:txBody>
      </p:sp>
      <p:sp>
        <p:nvSpPr>
          <p:cNvPr id="8" name="6 Rectángulo"/>
          <p:cNvSpPr/>
          <p:nvPr/>
        </p:nvSpPr>
        <p:spPr>
          <a:xfrm>
            <a:off x="7822756" y="6477770"/>
            <a:ext cx="1321244" cy="246221"/>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000" b="0" i="0" u="none" strike="noStrike" kern="0" cap="none" spc="0" baseline="0" dirty="0" smtClean="0">
                <a:solidFill>
                  <a:srgbClr val="000000"/>
                </a:solidFill>
                <a:uFillTx/>
                <a:latin typeface="Calibri"/>
              </a:rPr>
              <a:t>Font: </a:t>
            </a:r>
            <a:r>
              <a:rPr lang="es-ES" sz="1000" b="1" i="0" u="none" strike="noStrike" kern="1200" cap="none" spc="0" baseline="0" dirty="0">
                <a:solidFill>
                  <a:srgbClr val="000000"/>
                </a:solidFill>
                <a:uFillTx/>
                <a:latin typeface="Calibri"/>
              </a:rPr>
              <a:t>OECD, 2013</a:t>
            </a:r>
            <a:endParaRPr lang="es-ES" sz="1000" b="0" i="0" u="none" strike="noStrike" kern="1200" cap="none" spc="0" baseline="0" dirty="0">
              <a:solidFill>
                <a:srgbClr val="000000"/>
              </a:solidFill>
              <a:uFillTx/>
              <a:latin typeface="Calibri"/>
            </a:endParaRPr>
          </a:p>
        </p:txBody>
      </p:sp>
      <p:sp>
        <p:nvSpPr>
          <p:cNvPr id="10" name="1 Título"/>
          <p:cNvSpPr txBox="1">
            <a:spLocks/>
          </p:cNvSpPr>
          <p:nvPr/>
        </p:nvSpPr>
        <p:spPr>
          <a:xfrm>
            <a:off x="75415" y="0"/>
            <a:ext cx="5646655" cy="1115485"/>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4400" b="0" i="0" u="none" strike="noStrike" kern="1200" cap="none" spc="0" baseline="0">
                <a:solidFill>
                  <a:srgbClr val="000000"/>
                </a:solidFill>
                <a:uFillTx/>
                <a:latin typeface="Calibri"/>
              </a:defRPr>
            </a:lvl1pPr>
          </a:lstStyle>
          <a:p>
            <a:pPr algn="l"/>
            <a:r>
              <a:rPr lang="es-ES" dirty="0" smtClean="0">
                <a:solidFill>
                  <a:schemeClr val="accent2">
                    <a:lumMod val="75000"/>
                  </a:schemeClr>
                </a:solidFill>
              </a:rPr>
              <a:t>1. Quina </a:t>
            </a:r>
            <a:r>
              <a:rPr lang="es-ES" dirty="0" err="1" smtClean="0">
                <a:solidFill>
                  <a:schemeClr val="accent2">
                    <a:lumMod val="75000"/>
                  </a:schemeClr>
                </a:solidFill>
              </a:rPr>
              <a:t>escola</a:t>
            </a:r>
            <a:r>
              <a:rPr lang="es-ES" dirty="0" smtClean="0">
                <a:solidFill>
                  <a:schemeClr val="accent2">
                    <a:lumMod val="75000"/>
                  </a:schemeClr>
                </a:solidFill>
              </a:rPr>
              <a:t> </a:t>
            </a:r>
            <a:r>
              <a:rPr lang="es-ES" dirty="0" err="1" smtClean="0">
                <a:solidFill>
                  <a:schemeClr val="accent2">
                    <a:lumMod val="75000"/>
                  </a:schemeClr>
                </a:solidFill>
              </a:rPr>
              <a:t>tenim</a:t>
            </a:r>
            <a:r>
              <a:rPr lang="es-ES" dirty="0" smtClean="0">
                <a:solidFill>
                  <a:schemeClr val="accent2">
                    <a:lumMod val="75000"/>
                  </a:schemeClr>
                </a:solidFill>
              </a:rPr>
              <a:t>?</a:t>
            </a:r>
            <a:endParaRPr lang="es-ES" dirty="0">
              <a:solidFill>
                <a:schemeClr val="accent2">
                  <a:lumMod val="75000"/>
                </a:schemeClr>
              </a:solidFill>
            </a:endParaRPr>
          </a:p>
        </p:txBody>
      </p:sp>
      <p:sp>
        <p:nvSpPr>
          <p:cNvPr id="9" name="Elipse 2"/>
          <p:cNvSpPr/>
          <p:nvPr/>
        </p:nvSpPr>
        <p:spPr>
          <a:xfrm>
            <a:off x="389341" y="2258813"/>
            <a:ext cx="462429" cy="2864332"/>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 xmlns:p14="http://schemas.microsoft.com/office/powerpoint/2010/main" val="2103767018"/>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11086" y="1115485"/>
            <a:ext cx="8201320" cy="3970318"/>
          </a:xfrm>
          <a:prstGeom prst="rect">
            <a:avLst/>
          </a:prstGeom>
          <a:noFill/>
        </p:spPr>
        <p:txBody>
          <a:bodyPr wrap="square" rtlCol="0">
            <a:spAutoFit/>
          </a:bodyPr>
          <a:lstStyle/>
          <a:p>
            <a:pPr algn="just"/>
            <a:r>
              <a:rPr lang="es-ES" dirty="0"/>
              <a:t>d</a:t>
            </a:r>
            <a:r>
              <a:rPr lang="es-ES" dirty="0" smtClean="0"/>
              <a:t>)  </a:t>
            </a:r>
            <a:r>
              <a:rPr lang="es-ES" dirty="0" err="1" smtClean="0"/>
              <a:t>L’aprenentatge</a:t>
            </a:r>
            <a:r>
              <a:rPr lang="es-ES" dirty="0" smtClean="0"/>
              <a:t> </a:t>
            </a:r>
            <a:r>
              <a:rPr lang="es-ES" dirty="0" err="1" smtClean="0"/>
              <a:t>dels</a:t>
            </a:r>
            <a:r>
              <a:rPr lang="es-ES" dirty="0" smtClean="0"/>
              <a:t> </a:t>
            </a:r>
            <a:r>
              <a:rPr lang="es-ES" dirty="0" err="1" smtClean="0"/>
              <a:t>nostres</a:t>
            </a:r>
            <a:r>
              <a:rPr lang="es-ES" dirty="0" smtClean="0"/>
              <a:t> </a:t>
            </a:r>
            <a:r>
              <a:rPr lang="es-ES" dirty="0" err="1" smtClean="0"/>
              <a:t>xiquets</a:t>
            </a:r>
            <a:r>
              <a:rPr lang="es-ES" dirty="0" smtClean="0"/>
              <a:t> i </a:t>
            </a:r>
            <a:r>
              <a:rPr lang="es-ES" dirty="0" err="1" smtClean="0"/>
              <a:t>joves</a:t>
            </a:r>
            <a:r>
              <a:rPr lang="es-ES" dirty="0" smtClean="0"/>
              <a:t> </a:t>
            </a:r>
            <a:r>
              <a:rPr lang="es-ES" dirty="0" err="1" smtClean="0"/>
              <a:t>depén</a:t>
            </a:r>
            <a:r>
              <a:rPr lang="es-ES" dirty="0" smtClean="0"/>
              <a:t> en gran mesura de recursos </a:t>
            </a:r>
            <a:r>
              <a:rPr lang="es-ES" dirty="0" err="1" smtClean="0"/>
              <a:t>aliens</a:t>
            </a:r>
            <a:r>
              <a:rPr lang="es-ES" dirty="0" smtClean="0"/>
              <a:t> a </a:t>
            </a:r>
            <a:r>
              <a:rPr lang="es-ES" dirty="0" err="1" smtClean="0"/>
              <a:t>l’escola</a:t>
            </a:r>
            <a:r>
              <a:rPr lang="es-ES" dirty="0" smtClean="0"/>
              <a:t>, </a:t>
            </a:r>
            <a:r>
              <a:rPr lang="es-ES" dirty="0" err="1" smtClean="0"/>
              <a:t>privats</a:t>
            </a:r>
            <a:r>
              <a:rPr lang="es-ES" dirty="0" smtClean="0"/>
              <a:t>. </a:t>
            </a:r>
            <a:endParaRPr lang="es-ES" dirty="0"/>
          </a:p>
          <a:p>
            <a:endParaRPr lang="es-ES" dirty="0" smtClean="0"/>
          </a:p>
          <a:p>
            <a:endParaRPr lang="es-ES" dirty="0"/>
          </a:p>
          <a:p>
            <a:endParaRPr lang="es-ES" dirty="0" smtClean="0"/>
          </a:p>
          <a:p>
            <a:endParaRPr lang="es-ES" dirty="0"/>
          </a:p>
          <a:p>
            <a:endParaRPr lang="es-ES" dirty="0" smtClean="0"/>
          </a:p>
          <a:p>
            <a:endParaRPr lang="es-ES" dirty="0"/>
          </a:p>
          <a:p>
            <a:endParaRPr lang="es-ES" dirty="0" smtClean="0"/>
          </a:p>
          <a:p>
            <a:endParaRPr lang="es-ES" dirty="0"/>
          </a:p>
          <a:p>
            <a:endParaRPr lang="es-ES" dirty="0" smtClean="0"/>
          </a:p>
          <a:p>
            <a:endParaRPr lang="es-ES" dirty="0"/>
          </a:p>
          <a:p>
            <a:endParaRPr lang="es-ES" dirty="0" smtClean="0"/>
          </a:p>
          <a:p>
            <a:endParaRPr lang="es-ES" dirty="0"/>
          </a:p>
        </p:txBody>
      </p:sp>
      <p:pic>
        <p:nvPicPr>
          <p:cNvPr id="11" name="2 Imagen">
            <a:extLst>
              <a:ext uri="{FF2B5EF4-FFF2-40B4-BE49-F238E27FC236}">
                <a16:creationId xmlns:a16="http://schemas.microsoft.com/office/drawing/2014/main" xmlns="" id="{00000000-0000-0000-0000-000000000000}"/>
              </a:ext>
            </a:extLst>
          </p:cNvPr>
          <p:cNvPicPr>
            <a:picLocks noChangeAspect="1"/>
          </p:cNvPicPr>
          <p:nvPr/>
        </p:nvPicPr>
        <p:blipFill>
          <a:blip r:embed="rId2" cstate="print"/>
          <a:stretch>
            <a:fillRect/>
          </a:stretch>
        </p:blipFill>
        <p:spPr>
          <a:xfrm>
            <a:off x="2255580" y="1733551"/>
            <a:ext cx="6554087" cy="5124450"/>
          </a:xfrm>
          <a:prstGeom prst="rect">
            <a:avLst/>
          </a:prstGeom>
          <a:noFill/>
          <a:ln>
            <a:noFill/>
          </a:ln>
        </p:spPr>
      </p:pic>
      <p:cxnSp>
        <p:nvCxnSpPr>
          <p:cNvPr id="12" name="7 Conector recto de flecha"/>
          <p:cNvCxnSpPr/>
          <p:nvPr/>
        </p:nvCxnSpPr>
        <p:spPr>
          <a:xfrm>
            <a:off x="6034574" y="2726172"/>
            <a:ext cx="444673" cy="0"/>
          </a:xfrm>
          <a:prstGeom prst="straightConnector1">
            <a:avLst/>
          </a:prstGeom>
          <a:noFill/>
          <a:ln w="38103">
            <a:solidFill>
              <a:srgbClr val="FF0000"/>
            </a:solidFill>
            <a:prstDash val="solid"/>
            <a:tailEnd type="arrow"/>
          </a:ln>
        </p:spPr>
      </p:cxnSp>
      <p:cxnSp>
        <p:nvCxnSpPr>
          <p:cNvPr id="13" name="6 Conector recto de flecha"/>
          <p:cNvCxnSpPr/>
          <p:nvPr/>
        </p:nvCxnSpPr>
        <p:spPr>
          <a:xfrm>
            <a:off x="4379475" y="2404130"/>
            <a:ext cx="444673" cy="0"/>
          </a:xfrm>
          <a:prstGeom prst="straightConnector1">
            <a:avLst/>
          </a:prstGeom>
          <a:noFill/>
          <a:ln w="38103">
            <a:solidFill>
              <a:srgbClr val="FF0000"/>
            </a:solidFill>
            <a:prstDash val="solid"/>
            <a:tailEnd type="arrow"/>
          </a:ln>
        </p:spPr>
      </p:cxnSp>
      <p:cxnSp>
        <p:nvCxnSpPr>
          <p:cNvPr id="14" name="9 Conector recto de flecha"/>
          <p:cNvCxnSpPr/>
          <p:nvPr/>
        </p:nvCxnSpPr>
        <p:spPr>
          <a:xfrm>
            <a:off x="2449278" y="3016815"/>
            <a:ext cx="444682" cy="0"/>
          </a:xfrm>
          <a:prstGeom prst="straightConnector1">
            <a:avLst/>
          </a:prstGeom>
          <a:noFill/>
          <a:ln w="38103">
            <a:solidFill>
              <a:srgbClr val="FF0000"/>
            </a:solidFill>
            <a:prstDash val="solid"/>
            <a:tailEnd type="arrow"/>
          </a:ln>
        </p:spPr>
      </p:cxnSp>
      <p:cxnSp>
        <p:nvCxnSpPr>
          <p:cNvPr id="15" name="10 Conector recto de flecha"/>
          <p:cNvCxnSpPr/>
          <p:nvPr/>
        </p:nvCxnSpPr>
        <p:spPr>
          <a:xfrm>
            <a:off x="7469841" y="4394390"/>
            <a:ext cx="444673" cy="0"/>
          </a:xfrm>
          <a:prstGeom prst="straightConnector1">
            <a:avLst/>
          </a:prstGeom>
          <a:noFill/>
          <a:ln w="38103">
            <a:solidFill>
              <a:srgbClr val="FF0000"/>
            </a:solidFill>
            <a:prstDash val="solid"/>
            <a:tailEnd type="arrow"/>
          </a:ln>
        </p:spPr>
      </p:cxnSp>
      <p:sp>
        <p:nvSpPr>
          <p:cNvPr id="29" name="6 Rectángulo"/>
          <p:cNvSpPr/>
          <p:nvPr/>
        </p:nvSpPr>
        <p:spPr>
          <a:xfrm>
            <a:off x="107506" y="6597872"/>
            <a:ext cx="1429063" cy="261610"/>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100" b="0" i="0" u="none" strike="noStrike" kern="0" cap="none" spc="0" baseline="0" dirty="0" smtClean="0">
                <a:solidFill>
                  <a:srgbClr val="000000"/>
                </a:solidFill>
                <a:uFillTx/>
                <a:latin typeface="Calibri"/>
              </a:rPr>
              <a:t>Font: </a:t>
            </a:r>
            <a:r>
              <a:rPr lang="es-ES" sz="1100" b="1" i="0" u="none" strike="noStrike" kern="1200" cap="none" spc="0" baseline="0" dirty="0">
                <a:solidFill>
                  <a:srgbClr val="000000"/>
                </a:solidFill>
                <a:uFillTx/>
                <a:latin typeface="Calibri"/>
              </a:rPr>
              <a:t>OECD, 2013</a:t>
            </a:r>
            <a:endParaRPr lang="es-ES" sz="1100" b="0" i="0" u="none" strike="noStrike" kern="1200" cap="none" spc="0" baseline="0" dirty="0">
              <a:solidFill>
                <a:srgbClr val="000000"/>
              </a:solidFill>
              <a:uFillTx/>
              <a:latin typeface="Calibri"/>
            </a:endParaRPr>
          </a:p>
        </p:txBody>
      </p:sp>
      <p:sp>
        <p:nvSpPr>
          <p:cNvPr id="31" name="7 Rectángulo"/>
          <p:cNvSpPr/>
          <p:nvPr/>
        </p:nvSpPr>
        <p:spPr>
          <a:xfrm>
            <a:off x="70603" y="2296086"/>
            <a:ext cx="2059855" cy="830997"/>
          </a:xfrm>
          <a:prstGeom prst="rect">
            <a:avLst/>
          </a:prstGeom>
          <a:solidFill>
            <a:srgbClr val="FFFFFF"/>
          </a:solidFill>
          <a:ln w="25402">
            <a:solidFill>
              <a:srgbClr val="4F81BD"/>
            </a:solid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ca-ES" sz="1200" b="1" i="0" u="none" strike="noStrike" kern="1200" cap="none" spc="0" baseline="0" dirty="0" smtClean="0">
                <a:solidFill>
                  <a:srgbClr val="000000"/>
                </a:solidFill>
                <a:uFillTx/>
                <a:latin typeface="Calibri"/>
              </a:rPr>
              <a:t>Diferents formes d’aprenentatge</a:t>
            </a:r>
            <a:r>
              <a:rPr lang="ca-ES" sz="1200" b="1" i="0" u="none" strike="noStrike" kern="1200" cap="none" spc="0" dirty="0" smtClean="0">
                <a:solidFill>
                  <a:srgbClr val="000000"/>
                </a:solidFill>
                <a:uFillTx/>
                <a:latin typeface="Calibri"/>
              </a:rPr>
              <a:t> </a:t>
            </a:r>
            <a:r>
              <a:rPr lang="ca-ES" sz="1200" b="1" i="0" u="none" strike="noStrike" kern="1200" cap="none" spc="0" baseline="0" dirty="0" smtClean="0">
                <a:solidFill>
                  <a:srgbClr val="000000"/>
                </a:solidFill>
                <a:uFillTx/>
                <a:latin typeface="Calibri"/>
              </a:rPr>
              <a:t>de matèries curriculars fora de l’escola, PISA - 2012</a:t>
            </a:r>
            <a:endParaRPr lang="ca-ES" sz="1200" b="1" i="0" u="none" strike="noStrike" kern="1200" cap="none" spc="0" baseline="0" dirty="0">
              <a:solidFill>
                <a:srgbClr val="000000"/>
              </a:solidFill>
              <a:uFillTx/>
              <a:latin typeface="Calibri"/>
            </a:endParaRPr>
          </a:p>
        </p:txBody>
      </p:sp>
      <p:sp>
        <p:nvSpPr>
          <p:cNvPr id="33" name="1 Título"/>
          <p:cNvSpPr txBox="1">
            <a:spLocks/>
          </p:cNvSpPr>
          <p:nvPr/>
        </p:nvSpPr>
        <p:spPr>
          <a:xfrm>
            <a:off x="75415" y="0"/>
            <a:ext cx="5646655" cy="1115485"/>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4400" b="0" i="0" u="none" strike="noStrike" kern="1200" cap="none" spc="0" baseline="0">
                <a:solidFill>
                  <a:srgbClr val="000000"/>
                </a:solidFill>
                <a:uFillTx/>
                <a:latin typeface="Calibri"/>
              </a:defRPr>
            </a:lvl1pPr>
          </a:lstStyle>
          <a:p>
            <a:pPr algn="l"/>
            <a:r>
              <a:rPr lang="es-ES" dirty="0" smtClean="0">
                <a:solidFill>
                  <a:schemeClr val="accent2">
                    <a:lumMod val="75000"/>
                  </a:schemeClr>
                </a:solidFill>
              </a:rPr>
              <a:t>1. Quina </a:t>
            </a:r>
            <a:r>
              <a:rPr lang="es-ES" dirty="0" err="1" smtClean="0">
                <a:solidFill>
                  <a:schemeClr val="accent2">
                    <a:lumMod val="75000"/>
                  </a:schemeClr>
                </a:solidFill>
              </a:rPr>
              <a:t>escola</a:t>
            </a:r>
            <a:r>
              <a:rPr lang="es-ES" dirty="0" smtClean="0">
                <a:solidFill>
                  <a:schemeClr val="accent2">
                    <a:lumMod val="75000"/>
                  </a:schemeClr>
                </a:solidFill>
              </a:rPr>
              <a:t> </a:t>
            </a:r>
            <a:r>
              <a:rPr lang="es-ES" dirty="0" err="1" smtClean="0">
                <a:solidFill>
                  <a:schemeClr val="accent2">
                    <a:lumMod val="75000"/>
                  </a:schemeClr>
                </a:solidFill>
              </a:rPr>
              <a:t>tenim</a:t>
            </a:r>
            <a:r>
              <a:rPr lang="es-ES" dirty="0" smtClean="0">
                <a:solidFill>
                  <a:schemeClr val="accent2">
                    <a:lumMod val="75000"/>
                  </a:schemeClr>
                </a:solidFill>
              </a:rPr>
              <a:t>?</a:t>
            </a:r>
            <a:endParaRPr lang="es-ES" dirty="0">
              <a:solidFill>
                <a:schemeClr val="accent2">
                  <a:lumMod val="75000"/>
                </a:schemeClr>
              </a:solidFill>
            </a:endParaRPr>
          </a:p>
        </p:txBody>
      </p:sp>
    </p:spTree>
    <p:extLst>
      <p:ext uri="{BB962C8B-B14F-4D97-AF65-F5344CB8AC3E}">
        <p14:creationId xmlns="" xmlns:p14="http://schemas.microsoft.com/office/powerpoint/2010/main" val="319379428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61950" y="1190625"/>
            <a:ext cx="8229600" cy="4525959"/>
          </a:xfrm>
        </p:spPr>
        <p:txBody>
          <a:bodyPr/>
          <a:lstStyle/>
          <a:p>
            <a:pPr marL="0" indent="0" algn="just">
              <a:buNone/>
            </a:pPr>
            <a:r>
              <a:rPr lang="es-ES" sz="1800" dirty="0" smtClean="0"/>
              <a:t>e) En termes </a:t>
            </a:r>
            <a:r>
              <a:rPr lang="es-ES" sz="1800" dirty="0" err="1" smtClean="0"/>
              <a:t>temporals</a:t>
            </a:r>
            <a:r>
              <a:rPr lang="es-ES" sz="1800" dirty="0" smtClean="0"/>
              <a:t>, el </a:t>
            </a:r>
            <a:r>
              <a:rPr lang="es-ES" sz="1800" dirty="0" err="1" smtClean="0"/>
              <a:t>nostre</a:t>
            </a:r>
            <a:r>
              <a:rPr lang="es-ES" sz="1800" dirty="0" smtClean="0"/>
              <a:t> sistema té </a:t>
            </a:r>
            <a:r>
              <a:rPr lang="es-ES" sz="1800" dirty="0" err="1" smtClean="0"/>
              <a:t>molta</a:t>
            </a:r>
            <a:r>
              <a:rPr lang="es-ES" sz="1800" dirty="0" smtClean="0"/>
              <a:t> </a:t>
            </a:r>
            <a:r>
              <a:rPr lang="es-ES" sz="1800" dirty="0" err="1" smtClean="0"/>
              <a:t>càrrega</a:t>
            </a:r>
            <a:r>
              <a:rPr lang="es-ES" sz="1800" dirty="0" smtClean="0"/>
              <a:t> lectiva </a:t>
            </a:r>
            <a:r>
              <a:rPr lang="es-ES" sz="1800" dirty="0" err="1" smtClean="0"/>
              <a:t>distribuïda</a:t>
            </a:r>
            <a:r>
              <a:rPr lang="es-ES" sz="1800" dirty="0" smtClean="0"/>
              <a:t> en  </a:t>
            </a:r>
            <a:r>
              <a:rPr lang="es-ES" sz="1800" dirty="0" err="1" smtClean="0"/>
              <a:t>menys</a:t>
            </a:r>
            <a:r>
              <a:rPr lang="es-ES" sz="1800" dirty="0" smtClean="0"/>
              <a:t> </a:t>
            </a:r>
            <a:r>
              <a:rPr lang="es-ES" sz="1800" dirty="0" err="1" smtClean="0"/>
              <a:t>dies</a:t>
            </a:r>
            <a:r>
              <a:rPr lang="es-ES" sz="1800" dirty="0" smtClean="0"/>
              <a:t> </a:t>
            </a:r>
            <a:r>
              <a:rPr lang="es-ES" sz="1800" dirty="0" err="1" smtClean="0"/>
              <a:t>lectius</a:t>
            </a:r>
            <a:r>
              <a:rPr lang="es-ES" sz="1800" dirty="0" smtClean="0"/>
              <a:t>. </a:t>
            </a:r>
            <a:r>
              <a:rPr lang="es-ES" sz="1800" dirty="0" err="1" smtClean="0"/>
              <a:t>Això</a:t>
            </a:r>
            <a:r>
              <a:rPr lang="es-ES" sz="1800" dirty="0"/>
              <a:t> </a:t>
            </a:r>
            <a:r>
              <a:rPr lang="es-ES" sz="1800" dirty="0" smtClean="0"/>
              <a:t>complica </a:t>
            </a:r>
            <a:r>
              <a:rPr lang="es-ES" sz="1800" dirty="0" err="1" smtClean="0"/>
              <a:t>l’aprenentatge</a:t>
            </a:r>
            <a:r>
              <a:rPr lang="es-ES" sz="1800" dirty="0" smtClean="0"/>
              <a:t> i la tasca </a:t>
            </a:r>
            <a:r>
              <a:rPr lang="es-ES" sz="1800" dirty="0" err="1" smtClean="0"/>
              <a:t>docent</a:t>
            </a:r>
            <a:r>
              <a:rPr lang="es-ES" sz="1800" dirty="0" smtClean="0"/>
              <a:t>.</a:t>
            </a:r>
          </a:p>
          <a:p>
            <a:pPr marL="0" indent="0" algn="just">
              <a:buNone/>
            </a:pPr>
            <a:endParaRPr lang="es-ES" sz="1800" dirty="0"/>
          </a:p>
          <a:p>
            <a:pPr marL="0" indent="0" algn="just">
              <a:buNone/>
            </a:pPr>
            <a:r>
              <a:rPr lang="es-ES" sz="1800" dirty="0" smtClean="0"/>
              <a:t>f) </a:t>
            </a:r>
            <a:r>
              <a:rPr lang="es-ES" sz="1800" dirty="0" err="1" smtClean="0"/>
              <a:t>Tenim</a:t>
            </a:r>
            <a:r>
              <a:rPr lang="es-ES" sz="1800" dirty="0" smtClean="0"/>
              <a:t> també un sistema </a:t>
            </a:r>
            <a:r>
              <a:rPr lang="es-ES" sz="1800" dirty="0" err="1" smtClean="0"/>
              <a:t>molt</a:t>
            </a:r>
            <a:r>
              <a:rPr lang="es-ES" sz="1800" dirty="0" smtClean="0"/>
              <a:t> </a:t>
            </a:r>
            <a:r>
              <a:rPr lang="es-ES" sz="1800" dirty="0" err="1" smtClean="0"/>
              <a:t>poc</a:t>
            </a:r>
            <a:r>
              <a:rPr lang="es-ES" sz="1800" dirty="0" smtClean="0"/>
              <a:t> flexible. Ni les </a:t>
            </a:r>
            <a:r>
              <a:rPr lang="es-ES" sz="1800" dirty="0" err="1" smtClean="0"/>
              <a:t>escoles</a:t>
            </a:r>
            <a:r>
              <a:rPr lang="es-ES" sz="1800" dirty="0" smtClean="0"/>
              <a:t> ni les </a:t>
            </a:r>
            <a:r>
              <a:rPr lang="es-ES" sz="1800" dirty="0" err="1" smtClean="0"/>
              <a:t>autoritats</a:t>
            </a:r>
            <a:r>
              <a:rPr lang="es-ES" sz="1800" dirty="0" smtClean="0"/>
              <a:t> </a:t>
            </a:r>
            <a:r>
              <a:rPr lang="es-ES" sz="1800" dirty="0" err="1" smtClean="0"/>
              <a:t>locals</a:t>
            </a:r>
            <a:r>
              <a:rPr lang="es-ES" sz="1800" dirty="0" smtClean="0"/>
              <a:t> poden triar respecte </a:t>
            </a:r>
            <a:r>
              <a:rPr lang="es-ES" sz="1800" dirty="0" err="1" smtClean="0"/>
              <a:t>l’assignació</a:t>
            </a:r>
            <a:r>
              <a:rPr lang="es-ES" sz="1800" dirty="0" smtClean="0"/>
              <a:t> de </a:t>
            </a:r>
            <a:r>
              <a:rPr lang="es-ES" sz="1800" dirty="0" err="1" smtClean="0"/>
              <a:t>temps</a:t>
            </a:r>
            <a:r>
              <a:rPr lang="es-ES" sz="1800" dirty="0" smtClean="0"/>
              <a:t>, ni respecte les </a:t>
            </a:r>
            <a:r>
              <a:rPr lang="es-ES" sz="1800" dirty="0" err="1" smtClean="0"/>
              <a:t>matèries</a:t>
            </a:r>
            <a:r>
              <a:rPr lang="es-ES" sz="1800" dirty="0" smtClean="0"/>
              <a:t> </a:t>
            </a:r>
            <a:r>
              <a:rPr lang="es-ES" sz="1800" dirty="0" err="1" smtClean="0"/>
              <a:t>específiques</a:t>
            </a:r>
            <a:r>
              <a:rPr lang="es-ES" sz="1800" dirty="0" smtClean="0"/>
              <a:t> (</a:t>
            </a:r>
            <a:r>
              <a:rPr lang="es-ES" sz="1800" dirty="0" err="1" smtClean="0"/>
              <a:t>flexibilitat</a:t>
            </a:r>
            <a:r>
              <a:rPr lang="es-ES" sz="1800" dirty="0" smtClean="0"/>
              <a:t> temporal), </a:t>
            </a:r>
            <a:r>
              <a:rPr lang="es-ES" sz="1800" dirty="0" err="1" smtClean="0"/>
              <a:t>tampoc</a:t>
            </a:r>
            <a:r>
              <a:rPr lang="es-ES" sz="1800" dirty="0" smtClean="0"/>
              <a:t> en </a:t>
            </a:r>
            <a:r>
              <a:rPr lang="es-ES" sz="1800" dirty="0" err="1" smtClean="0"/>
              <a:t>què</a:t>
            </a:r>
            <a:r>
              <a:rPr lang="es-ES" sz="1800" dirty="0" smtClean="0"/>
              <a:t> impartir al </a:t>
            </a:r>
            <a:r>
              <a:rPr lang="es-ES" sz="1800" dirty="0" err="1" smtClean="0"/>
              <a:t>llarg</a:t>
            </a:r>
            <a:r>
              <a:rPr lang="es-ES" sz="1800" dirty="0" smtClean="0"/>
              <a:t> </a:t>
            </a:r>
            <a:r>
              <a:rPr lang="es-ES" sz="1800" dirty="0" err="1" smtClean="0"/>
              <a:t>dels</a:t>
            </a:r>
            <a:r>
              <a:rPr lang="es-ES" sz="1800" dirty="0" smtClean="0"/>
              <a:t> </a:t>
            </a:r>
            <a:r>
              <a:rPr lang="es-ES" sz="1800" dirty="0" err="1" smtClean="0"/>
              <a:t>graus</a:t>
            </a:r>
            <a:r>
              <a:rPr lang="es-ES" sz="1800" dirty="0" smtClean="0"/>
              <a:t> (</a:t>
            </a:r>
            <a:r>
              <a:rPr lang="es-ES" sz="1800" dirty="0" err="1" smtClean="0"/>
              <a:t>flexibilitat</a:t>
            </a:r>
            <a:r>
              <a:rPr lang="es-ES" sz="1800" dirty="0" smtClean="0"/>
              <a:t> vertical) o entre </a:t>
            </a:r>
            <a:r>
              <a:rPr lang="es-ES" sz="1800" dirty="0" err="1" smtClean="0"/>
              <a:t>matèries</a:t>
            </a:r>
            <a:r>
              <a:rPr lang="es-ES" sz="1800" dirty="0" smtClean="0"/>
              <a:t> (</a:t>
            </a:r>
            <a:r>
              <a:rPr lang="es-ES" sz="1800" dirty="0" err="1" smtClean="0"/>
              <a:t>flexibilitat</a:t>
            </a:r>
            <a:r>
              <a:rPr lang="es-ES" sz="1800" dirty="0" smtClean="0"/>
              <a:t> </a:t>
            </a:r>
            <a:r>
              <a:rPr lang="es-ES" sz="1800" dirty="0" err="1" smtClean="0"/>
              <a:t>horitzontal</a:t>
            </a:r>
            <a:r>
              <a:rPr lang="es-ES" sz="1800" dirty="0" smtClean="0"/>
              <a:t>). En </a:t>
            </a:r>
            <a:r>
              <a:rPr lang="es-ES" sz="1800" dirty="0" err="1" smtClean="0"/>
              <a:t>alguns</a:t>
            </a:r>
            <a:r>
              <a:rPr lang="es-ES" sz="1800" dirty="0" smtClean="0"/>
              <a:t> </a:t>
            </a:r>
            <a:r>
              <a:rPr lang="es-ES" sz="1800" dirty="0" err="1" smtClean="0"/>
              <a:t>països</a:t>
            </a:r>
            <a:r>
              <a:rPr lang="es-ES" sz="1800" dirty="0" smtClean="0"/>
              <a:t>, hi ha també </a:t>
            </a:r>
            <a:r>
              <a:rPr lang="es-ES" sz="1800" dirty="0" err="1" smtClean="0"/>
              <a:t>certa</a:t>
            </a:r>
            <a:r>
              <a:rPr lang="es-ES" sz="1800" dirty="0" smtClean="0"/>
              <a:t> </a:t>
            </a:r>
            <a:r>
              <a:rPr lang="es-ES" sz="1800" dirty="0" err="1" smtClean="0"/>
              <a:t>llibertat</a:t>
            </a:r>
            <a:r>
              <a:rPr lang="es-ES" sz="1800" dirty="0" smtClean="0"/>
              <a:t> per triar les </a:t>
            </a:r>
            <a:r>
              <a:rPr lang="es-ES" sz="1800" dirty="0" err="1" smtClean="0"/>
              <a:t>matèries</a:t>
            </a:r>
            <a:r>
              <a:rPr lang="es-ES" sz="1800" dirty="0" smtClean="0"/>
              <a:t> del currículum (</a:t>
            </a:r>
            <a:r>
              <a:rPr lang="es-ES" sz="1800" dirty="0" err="1" smtClean="0"/>
              <a:t>flexibilitat</a:t>
            </a:r>
            <a:r>
              <a:rPr lang="es-ES" sz="1800" dirty="0" smtClean="0"/>
              <a:t> de la </a:t>
            </a:r>
            <a:r>
              <a:rPr lang="es-ES" sz="1800" dirty="0" err="1" smtClean="0"/>
              <a:t>matèria</a:t>
            </a:r>
            <a:r>
              <a:rPr lang="es-ES" sz="1800" dirty="0" smtClean="0"/>
              <a:t>). </a:t>
            </a:r>
          </a:p>
          <a:p>
            <a:pPr marL="0" indent="0" algn="just">
              <a:buNone/>
            </a:pPr>
            <a:r>
              <a:rPr lang="es-ES" sz="1400" dirty="0" smtClean="0">
                <a:solidFill>
                  <a:schemeClr val="bg1">
                    <a:lumMod val="50000"/>
                  </a:schemeClr>
                </a:solidFill>
              </a:rPr>
              <a:t>	Per </a:t>
            </a:r>
            <a:r>
              <a:rPr lang="es-ES" sz="1400" dirty="0" err="1" smtClean="0">
                <a:solidFill>
                  <a:schemeClr val="bg1">
                    <a:lumMod val="50000"/>
                  </a:schemeClr>
                </a:solidFill>
              </a:rPr>
              <a:t>exemple</a:t>
            </a:r>
            <a:r>
              <a:rPr lang="es-ES" sz="1400" dirty="0" smtClean="0">
                <a:solidFill>
                  <a:schemeClr val="bg1">
                    <a:lumMod val="50000"/>
                  </a:schemeClr>
                </a:solidFill>
              </a:rPr>
              <a:t>, a “</a:t>
            </a:r>
            <a:r>
              <a:rPr lang="es-ES" sz="1400" dirty="0" err="1" smtClean="0">
                <a:solidFill>
                  <a:schemeClr val="bg1">
                    <a:lumMod val="50000"/>
                  </a:schemeClr>
                </a:solidFill>
              </a:rPr>
              <a:t>Suïssa</a:t>
            </a:r>
            <a:r>
              <a:rPr lang="es-ES" sz="1400" dirty="0" smtClean="0">
                <a:solidFill>
                  <a:schemeClr val="bg1">
                    <a:lumMod val="50000"/>
                  </a:schemeClr>
                </a:solidFill>
              </a:rPr>
              <a:t>, a </a:t>
            </a:r>
            <a:r>
              <a:rPr lang="es-ES" sz="1400" dirty="0" err="1" smtClean="0">
                <a:solidFill>
                  <a:schemeClr val="bg1">
                    <a:lumMod val="50000"/>
                  </a:schemeClr>
                </a:solidFill>
              </a:rPr>
              <a:t>nivell</a:t>
            </a:r>
            <a:r>
              <a:rPr lang="es-ES" sz="1400" dirty="0" smtClean="0">
                <a:solidFill>
                  <a:schemeClr val="bg1">
                    <a:lumMod val="50000"/>
                  </a:schemeClr>
                </a:solidFill>
              </a:rPr>
              <a:t> nacional, </a:t>
            </a:r>
            <a:r>
              <a:rPr lang="es-ES" sz="1400" dirty="0" err="1" smtClean="0">
                <a:solidFill>
                  <a:schemeClr val="bg1">
                    <a:lumMod val="50000"/>
                  </a:schemeClr>
                </a:solidFill>
              </a:rPr>
              <a:t>només</a:t>
            </a:r>
            <a:r>
              <a:rPr lang="es-ES" sz="1400" dirty="0" smtClean="0">
                <a:solidFill>
                  <a:schemeClr val="bg1">
                    <a:lumMod val="50000"/>
                  </a:schemeClr>
                </a:solidFill>
              </a:rPr>
              <a:t> es </a:t>
            </a:r>
            <a:r>
              <a:rPr lang="es-ES" sz="1400" dirty="0" err="1" smtClean="0">
                <a:solidFill>
                  <a:schemeClr val="bg1">
                    <a:lumMod val="50000"/>
                  </a:schemeClr>
                </a:solidFill>
              </a:rPr>
              <a:t>defineixen</a:t>
            </a:r>
            <a:r>
              <a:rPr lang="es-ES" sz="1400" dirty="0" smtClean="0">
                <a:solidFill>
                  <a:schemeClr val="bg1">
                    <a:lumMod val="50000"/>
                  </a:schemeClr>
                </a:solidFill>
              </a:rPr>
              <a:t> </a:t>
            </a:r>
            <a:r>
              <a:rPr lang="es-ES" sz="1400" dirty="0" err="1" smtClean="0">
                <a:solidFill>
                  <a:schemeClr val="bg1">
                    <a:lumMod val="50000"/>
                  </a:schemeClr>
                </a:solidFill>
              </a:rPr>
              <a:t>els</a:t>
            </a:r>
            <a:r>
              <a:rPr lang="es-ES" sz="1400" dirty="0" smtClean="0">
                <a:solidFill>
                  <a:schemeClr val="bg1">
                    <a:lumMod val="50000"/>
                  </a:schemeClr>
                </a:solidFill>
              </a:rPr>
              <a:t> </a:t>
            </a:r>
            <a:r>
              <a:rPr lang="es-ES" sz="1400" dirty="0" err="1" smtClean="0">
                <a:solidFill>
                  <a:schemeClr val="bg1">
                    <a:lumMod val="50000"/>
                  </a:schemeClr>
                </a:solidFill>
              </a:rPr>
              <a:t>estàndards</a:t>
            </a:r>
            <a:r>
              <a:rPr lang="es-ES" sz="1400" dirty="0" smtClean="0">
                <a:solidFill>
                  <a:schemeClr val="bg1">
                    <a:lumMod val="50000"/>
                  </a:schemeClr>
                </a:solidFill>
              </a:rPr>
              <a:t> </a:t>
            </a:r>
            <a:r>
              <a:rPr lang="es-ES" sz="1400" dirty="0" err="1" smtClean="0">
                <a:solidFill>
                  <a:schemeClr val="bg1">
                    <a:lumMod val="50000"/>
                  </a:schemeClr>
                </a:solidFill>
              </a:rPr>
              <a:t>educatius</a:t>
            </a:r>
            <a:r>
              <a:rPr lang="es-ES" sz="1400" dirty="0" smtClean="0">
                <a:solidFill>
                  <a:schemeClr val="bg1">
                    <a:lumMod val="50000"/>
                  </a:schemeClr>
                </a:solidFill>
              </a:rPr>
              <a:t> 	(</a:t>
            </a:r>
            <a:r>
              <a:rPr lang="es-ES" sz="1400" dirty="0" err="1" smtClean="0">
                <a:solidFill>
                  <a:schemeClr val="bg1">
                    <a:lumMod val="50000"/>
                  </a:schemeClr>
                </a:solidFill>
              </a:rPr>
              <a:t>competències</a:t>
            </a:r>
            <a:r>
              <a:rPr lang="es-ES" sz="1400" dirty="0" smtClean="0">
                <a:solidFill>
                  <a:schemeClr val="bg1">
                    <a:lumMod val="50000"/>
                  </a:schemeClr>
                </a:solidFill>
              </a:rPr>
              <a:t> </a:t>
            </a:r>
            <a:r>
              <a:rPr lang="es-ES" sz="1400" dirty="0" err="1" smtClean="0">
                <a:solidFill>
                  <a:schemeClr val="bg1">
                    <a:lumMod val="50000"/>
                  </a:schemeClr>
                </a:solidFill>
              </a:rPr>
              <a:t>bàsiques</a:t>
            </a:r>
            <a:r>
              <a:rPr lang="es-ES" sz="1400" dirty="0" smtClean="0">
                <a:solidFill>
                  <a:schemeClr val="bg1">
                    <a:lumMod val="50000"/>
                  </a:schemeClr>
                </a:solidFill>
              </a:rPr>
              <a:t>) per a les </a:t>
            </a:r>
            <a:r>
              <a:rPr lang="es-ES" sz="1400" dirty="0" err="1" smtClean="0">
                <a:solidFill>
                  <a:schemeClr val="bg1">
                    <a:lumMod val="50000"/>
                  </a:schemeClr>
                </a:solidFill>
              </a:rPr>
              <a:t>matèries</a:t>
            </a:r>
            <a:r>
              <a:rPr lang="es-ES" sz="1400" dirty="0" smtClean="0">
                <a:solidFill>
                  <a:schemeClr val="bg1">
                    <a:lumMod val="50000"/>
                  </a:schemeClr>
                </a:solidFill>
              </a:rPr>
              <a:t> </a:t>
            </a:r>
            <a:r>
              <a:rPr lang="es-ES" sz="1400" dirty="0" err="1" smtClean="0">
                <a:solidFill>
                  <a:schemeClr val="bg1">
                    <a:lumMod val="50000"/>
                  </a:schemeClr>
                </a:solidFill>
              </a:rPr>
              <a:t>bàsiques</a:t>
            </a:r>
            <a:r>
              <a:rPr lang="es-ES" sz="1400" dirty="0" smtClean="0">
                <a:solidFill>
                  <a:schemeClr val="bg1">
                    <a:lumMod val="50000"/>
                  </a:schemeClr>
                </a:solidFill>
              </a:rPr>
              <a:t>. No hi ha un </a:t>
            </a:r>
            <a:r>
              <a:rPr lang="es-ES" sz="1400" dirty="0" err="1" smtClean="0">
                <a:solidFill>
                  <a:schemeClr val="bg1">
                    <a:lumMod val="50000"/>
                  </a:schemeClr>
                </a:solidFill>
              </a:rPr>
              <a:t>pla</a:t>
            </a:r>
            <a:r>
              <a:rPr lang="es-ES" sz="1400" dirty="0" smtClean="0">
                <a:solidFill>
                  <a:schemeClr val="bg1">
                    <a:lumMod val="50000"/>
                  </a:schemeClr>
                </a:solidFill>
              </a:rPr>
              <a:t> </a:t>
            </a:r>
            <a:r>
              <a:rPr lang="es-ES" sz="1400" dirty="0" err="1" smtClean="0">
                <a:solidFill>
                  <a:schemeClr val="bg1">
                    <a:lumMod val="50000"/>
                  </a:schemeClr>
                </a:solidFill>
              </a:rPr>
              <a:t>d'estudis</a:t>
            </a:r>
            <a:r>
              <a:rPr lang="es-ES" sz="1400" dirty="0" smtClean="0">
                <a:solidFill>
                  <a:schemeClr val="bg1">
                    <a:lumMod val="50000"/>
                  </a:schemeClr>
                </a:solidFill>
              </a:rPr>
              <a:t> </a:t>
            </a:r>
            <a:r>
              <a:rPr lang="es-ES" sz="1400" dirty="0" err="1" smtClean="0">
                <a:solidFill>
                  <a:schemeClr val="bg1">
                    <a:lumMod val="50000"/>
                  </a:schemeClr>
                </a:solidFill>
              </a:rPr>
              <a:t>estàndard</a:t>
            </a:r>
            <a:r>
              <a:rPr lang="es-ES" sz="1400" dirty="0" smtClean="0">
                <a:solidFill>
                  <a:schemeClr val="bg1">
                    <a:lumMod val="50000"/>
                  </a:schemeClr>
                </a:solidFill>
              </a:rPr>
              <a:t> ni un 	</a:t>
            </a:r>
            <a:r>
              <a:rPr lang="es-ES" sz="1400" dirty="0" err="1" smtClean="0">
                <a:solidFill>
                  <a:schemeClr val="bg1">
                    <a:lumMod val="50000"/>
                  </a:schemeClr>
                </a:solidFill>
              </a:rPr>
              <a:t>temps</a:t>
            </a:r>
            <a:r>
              <a:rPr lang="es-ES" sz="1400" dirty="0" smtClean="0">
                <a:solidFill>
                  <a:schemeClr val="bg1">
                    <a:lumMod val="50000"/>
                  </a:schemeClr>
                </a:solidFill>
              </a:rPr>
              <a:t> </a:t>
            </a:r>
            <a:r>
              <a:rPr lang="es-ES" sz="1400" dirty="0" err="1" smtClean="0">
                <a:solidFill>
                  <a:schemeClr val="bg1">
                    <a:lumMod val="50000"/>
                  </a:schemeClr>
                </a:solidFill>
              </a:rPr>
              <a:t>d'instrucció</a:t>
            </a:r>
            <a:r>
              <a:rPr lang="es-ES" sz="1400" dirty="0" smtClean="0">
                <a:solidFill>
                  <a:schemeClr val="bg1">
                    <a:lumMod val="50000"/>
                  </a:schemeClr>
                </a:solidFill>
              </a:rPr>
              <a:t> per </a:t>
            </a:r>
            <a:r>
              <a:rPr lang="es-ES" sz="1400" dirty="0" err="1" smtClean="0">
                <a:solidFill>
                  <a:schemeClr val="bg1">
                    <a:lumMod val="50000"/>
                  </a:schemeClr>
                </a:solidFill>
              </a:rPr>
              <a:t>omissió</a:t>
            </a:r>
            <a:r>
              <a:rPr lang="es-ES" sz="1400" dirty="0" smtClean="0">
                <a:solidFill>
                  <a:schemeClr val="bg1">
                    <a:lumMod val="50000"/>
                  </a:schemeClr>
                </a:solidFill>
              </a:rPr>
              <a:t> (</a:t>
            </a:r>
            <a:r>
              <a:rPr lang="es-ES" sz="1400" dirty="0" err="1" smtClean="0">
                <a:solidFill>
                  <a:schemeClr val="bg1">
                    <a:lumMod val="50000"/>
                  </a:schemeClr>
                </a:solidFill>
              </a:rPr>
              <a:t>amb</a:t>
            </a:r>
            <a:r>
              <a:rPr lang="es-ES" sz="1400" dirty="0" smtClean="0">
                <a:solidFill>
                  <a:schemeClr val="bg1">
                    <a:lumMod val="50000"/>
                  </a:schemeClr>
                </a:solidFill>
              </a:rPr>
              <a:t> </a:t>
            </a:r>
            <a:r>
              <a:rPr lang="es-ES" sz="1400" dirty="0" err="1" smtClean="0">
                <a:solidFill>
                  <a:schemeClr val="bg1">
                    <a:lumMod val="50000"/>
                  </a:schemeClr>
                </a:solidFill>
              </a:rPr>
              <a:t>l'excepció</a:t>
            </a:r>
            <a:r>
              <a:rPr lang="es-ES" sz="1400" dirty="0" smtClean="0">
                <a:solidFill>
                  <a:schemeClr val="bg1">
                    <a:lumMod val="50000"/>
                  </a:schemeClr>
                </a:solidFill>
              </a:rPr>
              <a:t> </a:t>
            </a:r>
            <a:r>
              <a:rPr lang="es-ES" sz="1400" dirty="0" err="1" smtClean="0">
                <a:solidFill>
                  <a:schemeClr val="bg1">
                    <a:lumMod val="50000"/>
                  </a:schemeClr>
                </a:solidFill>
              </a:rPr>
              <a:t>d'un</a:t>
            </a:r>
            <a:r>
              <a:rPr lang="es-ES" sz="1400" dirty="0" smtClean="0">
                <a:solidFill>
                  <a:schemeClr val="bg1">
                    <a:lumMod val="50000"/>
                  </a:schemeClr>
                </a:solidFill>
              </a:rPr>
              <a:t> nombre </a:t>
            </a:r>
            <a:r>
              <a:rPr lang="es-ES" sz="1400" dirty="0" err="1" smtClean="0">
                <a:solidFill>
                  <a:schemeClr val="bg1">
                    <a:lumMod val="50000"/>
                  </a:schemeClr>
                </a:solidFill>
              </a:rPr>
              <a:t>mínim</a:t>
            </a:r>
            <a:r>
              <a:rPr lang="es-ES" sz="1400" dirty="0" smtClean="0">
                <a:solidFill>
                  <a:schemeClr val="bg1">
                    <a:lumMod val="50000"/>
                  </a:schemeClr>
                </a:solidFill>
              </a:rPr>
              <a:t> </a:t>
            </a:r>
            <a:r>
              <a:rPr lang="es-ES" sz="1400" dirty="0" err="1" smtClean="0">
                <a:solidFill>
                  <a:schemeClr val="bg1">
                    <a:lumMod val="50000"/>
                  </a:schemeClr>
                </a:solidFill>
              </a:rPr>
              <a:t>d'hores</a:t>
            </a:r>
            <a:r>
              <a:rPr lang="es-ES" sz="1400" dirty="0" smtClean="0">
                <a:solidFill>
                  <a:schemeClr val="bg1">
                    <a:lumMod val="50000"/>
                  </a:schemeClr>
                </a:solidFill>
              </a:rPr>
              <a:t> </a:t>
            </a:r>
            <a:r>
              <a:rPr lang="es-ES" sz="1400" dirty="0" err="1" smtClean="0">
                <a:solidFill>
                  <a:schemeClr val="bg1">
                    <a:lumMod val="50000"/>
                  </a:schemeClr>
                </a:solidFill>
              </a:rPr>
              <a:t>d'educació</a:t>
            </a:r>
            <a:r>
              <a:rPr lang="es-ES" sz="1400" dirty="0" smtClean="0">
                <a:solidFill>
                  <a:schemeClr val="bg1">
                    <a:lumMod val="50000"/>
                  </a:schemeClr>
                </a:solidFill>
              </a:rPr>
              <a:t> física) a 	</a:t>
            </a:r>
            <a:r>
              <a:rPr lang="es-ES" sz="1400" dirty="0" err="1" smtClean="0">
                <a:solidFill>
                  <a:schemeClr val="bg1">
                    <a:lumMod val="50000"/>
                  </a:schemeClr>
                </a:solidFill>
              </a:rPr>
              <a:t>nivell</a:t>
            </a:r>
            <a:r>
              <a:rPr lang="es-ES" sz="1400" dirty="0" smtClean="0">
                <a:solidFill>
                  <a:schemeClr val="bg1">
                    <a:lumMod val="50000"/>
                  </a:schemeClr>
                </a:solidFill>
              </a:rPr>
              <a:t> nacional” (</a:t>
            </a:r>
            <a:r>
              <a:rPr lang="es-ES" sz="1400" dirty="0" err="1" smtClean="0">
                <a:solidFill>
                  <a:schemeClr val="bg1">
                    <a:lumMod val="50000"/>
                  </a:schemeClr>
                </a:solidFill>
              </a:rPr>
              <a:t>European</a:t>
            </a:r>
            <a:r>
              <a:rPr lang="es-ES" sz="1400" dirty="0" smtClean="0">
                <a:solidFill>
                  <a:schemeClr val="bg1">
                    <a:lumMod val="50000"/>
                  </a:schemeClr>
                </a:solidFill>
              </a:rPr>
              <a:t> </a:t>
            </a:r>
            <a:r>
              <a:rPr lang="es-ES" sz="1400" dirty="0" err="1" smtClean="0">
                <a:solidFill>
                  <a:schemeClr val="bg1">
                    <a:lumMod val="50000"/>
                  </a:schemeClr>
                </a:solidFill>
              </a:rPr>
              <a:t>Commission</a:t>
            </a:r>
            <a:r>
              <a:rPr lang="es-ES" sz="1400" dirty="0" smtClean="0">
                <a:solidFill>
                  <a:schemeClr val="bg1">
                    <a:lumMod val="50000"/>
                  </a:schemeClr>
                </a:solidFill>
              </a:rPr>
              <a:t>/EACEA/</a:t>
            </a:r>
            <a:r>
              <a:rPr lang="es-ES" sz="1400" dirty="0" err="1" smtClean="0">
                <a:solidFill>
                  <a:schemeClr val="bg1">
                    <a:lumMod val="50000"/>
                  </a:schemeClr>
                </a:solidFill>
              </a:rPr>
              <a:t>Eurydice</a:t>
            </a:r>
            <a:r>
              <a:rPr lang="es-ES" sz="1400" dirty="0" smtClean="0">
                <a:solidFill>
                  <a:schemeClr val="bg1">
                    <a:lumMod val="50000"/>
                  </a:schemeClr>
                </a:solidFill>
              </a:rPr>
              <a:t>, 2016c:18-20).</a:t>
            </a:r>
          </a:p>
          <a:p>
            <a:pPr marL="0" indent="0" algn="just">
              <a:buNone/>
            </a:pPr>
            <a:r>
              <a:rPr lang="es-ES" sz="1800" dirty="0" smtClean="0"/>
              <a:t>La </a:t>
            </a:r>
            <a:r>
              <a:rPr lang="es-ES" sz="1800" dirty="0" err="1" smtClean="0"/>
              <a:t>flexibilitat</a:t>
            </a:r>
            <a:r>
              <a:rPr lang="es-ES" sz="1800" dirty="0" smtClean="0"/>
              <a:t> </a:t>
            </a:r>
            <a:r>
              <a:rPr lang="es-ES" sz="1800" dirty="0" err="1" smtClean="0"/>
              <a:t>pot</a:t>
            </a:r>
            <a:r>
              <a:rPr lang="es-ES" sz="1800" dirty="0" smtClean="0"/>
              <a:t> contribuir a </a:t>
            </a:r>
            <a:r>
              <a:rPr lang="es-ES" sz="1800" dirty="0" err="1" smtClean="0"/>
              <a:t>millorar</a:t>
            </a:r>
            <a:r>
              <a:rPr lang="es-ES" sz="1800" dirty="0" smtClean="0"/>
              <a:t> </a:t>
            </a:r>
            <a:r>
              <a:rPr lang="es-ES" sz="1800" dirty="0" err="1" smtClean="0"/>
              <a:t>l’eficàcia</a:t>
            </a:r>
            <a:r>
              <a:rPr lang="es-ES" sz="1800" dirty="0" smtClean="0"/>
              <a:t> del </a:t>
            </a:r>
            <a:r>
              <a:rPr lang="es-ES" sz="1800" dirty="0" err="1" smtClean="0"/>
              <a:t>procés</a:t>
            </a:r>
            <a:r>
              <a:rPr lang="es-ES" sz="1800" dirty="0" smtClean="0"/>
              <a:t> </a:t>
            </a:r>
            <a:r>
              <a:rPr lang="es-ES" sz="1800" dirty="0" err="1" smtClean="0"/>
              <a:t>d’ensenyament-aprenentatge</a:t>
            </a:r>
            <a:r>
              <a:rPr lang="es-ES" sz="1800" dirty="0" smtClean="0"/>
              <a:t>. </a:t>
            </a:r>
          </a:p>
        </p:txBody>
      </p:sp>
      <p:sp>
        <p:nvSpPr>
          <p:cNvPr id="6" name="1 Título"/>
          <p:cNvSpPr txBox="1">
            <a:spLocks/>
          </p:cNvSpPr>
          <p:nvPr/>
        </p:nvSpPr>
        <p:spPr>
          <a:xfrm>
            <a:off x="75415" y="0"/>
            <a:ext cx="5646655" cy="1115485"/>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4400" b="0" i="0" u="none" strike="noStrike" kern="1200" cap="none" spc="0" baseline="0">
                <a:solidFill>
                  <a:srgbClr val="000000"/>
                </a:solidFill>
                <a:uFillTx/>
                <a:latin typeface="Calibri"/>
              </a:defRPr>
            </a:lvl1pPr>
          </a:lstStyle>
          <a:p>
            <a:pPr algn="l"/>
            <a:r>
              <a:rPr lang="es-ES" dirty="0" smtClean="0">
                <a:solidFill>
                  <a:schemeClr val="accent2">
                    <a:lumMod val="75000"/>
                  </a:schemeClr>
                </a:solidFill>
              </a:rPr>
              <a:t>1. Quina </a:t>
            </a:r>
            <a:r>
              <a:rPr lang="es-ES" dirty="0" err="1" smtClean="0">
                <a:solidFill>
                  <a:schemeClr val="accent2">
                    <a:lumMod val="75000"/>
                  </a:schemeClr>
                </a:solidFill>
              </a:rPr>
              <a:t>escola</a:t>
            </a:r>
            <a:r>
              <a:rPr lang="es-ES" dirty="0" smtClean="0">
                <a:solidFill>
                  <a:schemeClr val="accent2">
                    <a:lumMod val="75000"/>
                  </a:schemeClr>
                </a:solidFill>
              </a:rPr>
              <a:t> </a:t>
            </a:r>
            <a:r>
              <a:rPr lang="es-ES" dirty="0" err="1" smtClean="0">
                <a:solidFill>
                  <a:schemeClr val="accent2">
                    <a:lumMod val="75000"/>
                  </a:schemeClr>
                </a:solidFill>
              </a:rPr>
              <a:t>tenim</a:t>
            </a:r>
            <a:r>
              <a:rPr lang="es-ES" dirty="0" smtClean="0">
                <a:solidFill>
                  <a:schemeClr val="accent2">
                    <a:lumMod val="75000"/>
                  </a:schemeClr>
                </a:solidFill>
              </a:rPr>
              <a:t>?</a:t>
            </a:r>
            <a:endParaRPr lang="es-ES" dirty="0">
              <a:solidFill>
                <a:schemeClr val="accent2">
                  <a:lumMod val="75000"/>
                </a:schemeClr>
              </a:solidFill>
            </a:endParaRPr>
          </a:p>
        </p:txBody>
      </p:sp>
    </p:spTree>
    <p:extLst>
      <p:ext uri="{BB962C8B-B14F-4D97-AF65-F5344CB8AC3E}">
        <p14:creationId xmlns="" xmlns:p14="http://schemas.microsoft.com/office/powerpoint/2010/main" val="840079320"/>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80771"/>
            <a:ext cx="8229600" cy="1143000"/>
          </a:xfrm>
        </p:spPr>
        <p:txBody>
          <a:bodyPr/>
          <a:lstStyle/>
          <a:p>
            <a:pPr algn="l"/>
            <a:r>
              <a:rPr lang="es-ES" sz="4200" dirty="0" smtClean="0">
                <a:solidFill>
                  <a:schemeClr val="accent2">
                    <a:lumMod val="75000"/>
                  </a:schemeClr>
                </a:solidFill>
              </a:rPr>
              <a:t>2. Un </a:t>
            </a:r>
            <a:r>
              <a:rPr lang="es-ES" sz="4200" dirty="0" err="1" smtClean="0">
                <a:solidFill>
                  <a:schemeClr val="accent2">
                    <a:lumMod val="75000"/>
                  </a:schemeClr>
                </a:solidFill>
              </a:rPr>
              <a:t>canvi</a:t>
            </a:r>
            <a:r>
              <a:rPr lang="es-ES" sz="4200" dirty="0" smtClean="0">
                <a:solidFill>
                  <a:schemeClr val="accent2">
                    <a:lumMod val="75000"/>
                  </a:schemeClr>
                </a:solidFill>
              </a:rPr>
              <a:t> de la jornada per a </a:t>
            </a:r>
            <a:r>
              <a:rPr lang="es-ES" sz="4200" dirty="0" err="1" smtClean="0">
                <a:solidFill>
                  <a:schemeClr val="accent2">
                    <a:lumMod val="75000"/>
                  </a:schemeClr>
                </a:solidFill>
              </a:rPr>
              <a:t>què</a:t>
            </a:r>
            <a:r>
              <a:rPr lang="es-ES" sz="4200" dirty="0" smtClean="0">
                <a:solidFill>
                  <a:schemeClr val="accent2">
                    <a:lumMod val="75000"/>
                  </a:schemeClr>
                </a:solidFill>
              </a:rPr>
              <a:t>? </a:t>
            </a:r>
            <a:endParaRPr lang="es-ES" sz="4200" dirty="0">
              <a:solidFill>
                <a:schemeClr val="accent2">
                  <a:lumMod val="75000"/>
                </a:schemeClr>
              </a:solidFill>
            </a:endParaRPr>
          </a:p>
        </p:txBody>
      </p:sp>
      <p:sp>
        <p:nvSpPr>
          <p:cNvPr id="3" name="Marcador de contenido 2"/>
          <p:cNvSpPr>
            <a:spLocks noGrp="1"/>
          </p:cNvSpPr>
          <p:nvPr>
            <p:ph idx="1"/>
          </p:nvPr>
        </p:nvSpPr>
        <p:spPr>
          <a:xfrm>
            <a:off x="438347" y="1110006"/>
            <a:ext cx="8229600" cy="4525959"/>
          </a:xfrm>
        </p:spPr>
        <p:txBody>
          <a:bodyPr/>
          <a:lstStyle/>
          <a:p>
            <a:pPr marL="514350" indent="-514350" algn="just">
              <a:buAutoNum type="alphaLcParenR"/>
            </a:pPr>
            <a:r>
              <a:rPr lang="es-ES" sz="1800" dirty="0" err="1" smtClean="0"/>
              <a:t>Aclarim</a:t>
            </a:r>
            <a:r>
              <a:rPr lang="es-ES" sz="1800" dirty="0" smtClean="0"/>
              <a:t> </a:t>
            </a:r>
            <a:r>
              <a:rPr lang="es-ES" sz="1800" dirty="0" err="1" smtClean="0"/>
              <a:t>els</a:t>
            </a:r>
            <a:r>
              <a:rPr lang="es-ES" sz="1800" dirty="0" smtClean="0"/>
              <a:t> </a:t>
            </a:r>
            <a:r>
              <a:rPr lang="es-ES" sz="1800" dirty="0" err="1" smtClean="0"/>
              <a:t>conceptes</a:t>
            </a:r>
            <a:r>
              <a:rPr lang="es-ES" sz="1800" dirty="0" smtClean="0"/>
              <a:t> en parlar del </a:t>
            </a:r>
            <a:r>
              <a:rPr lang="es-ES" sz="1800" dirty="0" err="1" smtClean="0"/>
              <a:t>temps</a:t>
            </a:r>
            <a:r>
              <a:rPr lang="es-ES" sz="1800" dirty="0" smtClean="0"/>
              <a:t> a </a:t>
            </a:r>
            <a:r>
              <a:rPr lang="es-ES" sz="1800" dirty="0" err="1" smtClean="0"/>
              <a:t>l’escola</a:t>
            </a:r>
            <a:r>
              <a:rPr lang="es-ES" sz="1800" dirty="0" smtClean="0"/>
              <a:t>. No </a:t>
            </a:r>
            <a:r>
              <a:rPr lang="es-ES" sz="1800" dirty="0" err="1" smtClean="0"/>
              <a:t>tot</a:t>
            </a:r>
            <a:r>
              <a:rPr lang="es-ES" sz="1800" dirty="0" smtClean="0"/>
              <a:t> </a:t>
            </a:r>
            <a:r>
              <a:rPr lang="es-ES" sz="1800" dirty="0" err="1" smtClean="0"/>
              <a:t>és</a:t>
            </a:r>
            <a:r>
              <a:rPr lang="es-ES" sz="1800" dirty="0" smtClean="0"/>
              <a:t> el </a:t>
            </a:r>
            <a:r>
              <a:rPr lang="es-ES" sz="1800" dirty="0" err="1" smtClean="0"/>
              <a:t>mateix</a:t>
            </a:r>
            <a:r>
              <a:rPr lang="es-ES" sz="1800" dirty="0" smtClean="0"/>
              <a:t> i seria factible poder </a:t>
            </a:r>
            <a:r>
              <a:rPr lang="es-ES" sz="1800" dirty="0" err="1" smtClean="0"/>
              <a:t>fer</a:t>
            </a:r>
            <a:r>
              <a:rPr lang="es-ES" sz="1800" dirty="0" smtClean="0"/>
              <a:t> </a:t>
            </a:r>
            <a:r>
              <a:rPr lang="es-ES" sz="1800" dirty="0" err="1" smtClean="0"/>
              <a:t>canvis</a:t>
            </a:r>
            <a:r>
              <a:rPr lang="es-ES" sz="1800" dirty="0" smtClean="0"/>
              <a:t> en </a:t>
            </a:r>
            <a:r>
              <a:rPr lang="es-ES" sz="1800" dirty="0" err="1" smtClean="0"/>
              <a:t>els</a:t>
            </a:r>
            <a:r>
              <a:rPr lang="es-ES" sz="1800" dirty="0" smtClean="0"/>
              <a:t> </a:t>
            </a:r>
            <a:r>
              <a:rPr lang="es-ES" sz="1800" dirty="0" err="1" smtClean="0"/>
              <a:t>temps</a:t>
            </a:r>
            <a:r>
              <a:rPr lang="es-ES" sz="1800" dirty="0" smtClean="0"/>
              <a:t> </a:t>
            </a:r>
            <a:r>
              <a:rPr lang="es-ES" sz="1800" dirty="0" err="1" smtClean="0"/>
              <a:t>laborals</a:t>
            </a:r>
            <a:r>
              <a:rPr lang="es-ES" sz="1800" dirty="0" smtClean="0"/>
              <a:t> </a:t>
            </a:r>
            <a:r>
              <a:rPr lang="es-ES" sz="1800" dirty="0" err="1" smtClean="0"/>
              <a:t>sense</a:t>
            </a:r>
            <a:r>
              <a:rPr lang="es-ES" sz="1800" dirty="0" smtClean="0"/>
              <a:t> </a:t>
            </a:r>
            <a:r>
              <a:rPr lang="es-ES" sz="1800" dirty="0" err="1" smtClean="0"/>
              <a:t>canviar</a:t>
            </a:r>
            <a:r>
              <a:rPr lang="es-ES" sz="1800" dirty="0" smtClean="0"/>
              <a:t> </a:t>
            </a:r>
            <a:r>
              <a:rPr lang="es-ES" sz="1800" dirty="0" err="1" smtClean="0"/>
              <a:t>els</a:t>
            </a:r>
            <a:r>
              <a:rPr lang="es-ES" sz="1800" dirty="0" smtClean="0"/>
              <a:t> </a:t>
            </a:r>
            <a:r>
              <a:rPr lang="es-ES" sz="1800" dirty="0" err="1" smtClean="0"/>
              <a:t>temps</a:t>
            </a:r>
            <a:r>
              <a:rPr lang="es-ES" sz="1800" dirty="0" smtClean="0"/>
              <a:t> </a:t>
            </a:r>
            <a:r>
              <a:rPr lang="es-ES" sz="1800" dirty="0" err="1" smtClean="0"/>
              <a:t>escolars</a:t>
            </a:r>
            <a:r>
              <a:rPr lang="es-ES" sz="1800" dirty="0" smtClean="0"/>
              <a:t>. </a:t>
            </a:r>
          </a:p>
          <a:p>
            <a:pPr marL="0" indent="0">
              <a:buNone/>
            </a:pPr>
            <a:endParaRPr lang="es-ES" sz="1800" dirty="0" smtClean="0"/>
          </a:p>
          <a:p>
            <a:pPr marL="0" indent="0" algn="just">
              <a:buNone/>
            </a:pPr>
            <a:r>
              <a:rPr lang="ca-ES" sz="1300" b="1" dirty="0" smtClean="0"/>
              <a:t>Jornada laboral del professorat</a:t>
            </a:r>
            <a:r>
              <a:rPr lang="ca-ES" sz="1300" dirty="0" smtClean="0"/>
              <a:t>: 37’5 hores setmanals dividides en: lectives (25 en infantil) complementària (5h de permanència al centre) i de lliure disposició (7’5h dins o fora del centre). </a:t>
            </a:r>
          </a:p>
          <a:p>
            <a:pPr marL="0" indent="0" algn="just">
              <a:buNone/>
            </a:pPr>
            <a:r>
              <a:rPr lang="ca-ES" sz="1300" b="1" dirty="0" smtClean="0"/>
              <a:t>Jornada escolar del alumnat</a:t>
            </a:r>
            <a:r>
              <a:rPr lang="ca-ES" sz="1300" dirty="0" smtClean="0"/>
              <a:t>: Horari en el qual els alumnes son  al centre escolar, ja siga  rebent classes lectives, classes de suport o reforç al centre, realitzant activitats complementàries, activitats extraescolars, pati, menjador o descans (als centres i nivells on es permeta). </a:t>
            </a:r>
          </a:p>
          <a:p>
            <a:pPr marL="0" indent="0" algn="just">
              <a:buNone/>
            </a:pPr>
            <a:r>
              <a:rPr lang="ca-ES" sz="1300" b="1" dirty="0" smtClean="0"/>
              <a:t>Jornada lectiva</a:t>
            </a:r>
            <a:r>
              <a:rPr lang="ca-ES" sz="1300" dirty="0" smtClean="0"/>
              <a:t>: Horari en el qual s’organitza les sessions lectives. </a:t>
            </a:r>
          </a:p>
          <a:p>
            <a:pPr marL="0" indent="0" algn="just">
              <a:buNone/>
            </a:pPr>
            <a:r>
              <a:rPr lang="ca-ES" sz="1300" b="1" dirty="0" smtClean="0"/>
              <a:t>Temps d’ instrucció teòric: </a:t>
            </a:r>
            <a:r>
              <a:rPr lang="ca-ES" sz="1300" dirty="0" smtClean="0"/>
              <a:t>Nombre d’hores anuals que els estudiants han de dedicar, a les aules formals, al aprenentatge  de les parts obligatòries i no obligatòries del currículum segon la legislació educativa</a:t>
            </a:r>
            <a:r>
              <a:rPr lang="ca-ES" sz="1300" b="1" dirty="0" smtClean="0"/>
              <a:t> </a:t>
            </a:r>
            <a:r>
              <a:rPr lang="ca-ES" sz="1300" dirty="0" smtClean="0"/>
              <a:t>(OCDE, 2011, citat en </a:t>
            </a:r>
            <a:r>
              <a:rPr lang="ca-ES" sz="1300" dirty="0" err="1" smtClean="0"/>
              <a:t>Gromada</a:t>
            </a:r>
            <a:r>
              <a:rPr lang="ca-ES" sz="1300" dirty="0" smtClean="0"/>
              <a:t> y </a:t>
            </a:r>
            <a:r>
              <a:rPr lang="ca-ES" sz="1300" dirty="0" err="1" smtClean="0"/>
              <a:t>Shewbridge</a:t>
            </a:r>
            <a:r>
              <a:rPr lang="ca-ES" sz="1300" dirty="0" smtClean="0"/>
              <a:t>, 2016). </a:t>
            </a:r>
          </a:p>
          <a:p>
            <a:pPr marL="0" indent="0" algn="just">
              <a:buNone/>
            </a:pPr>
            <a:r>
              <a:rPr lang="ca-ES" sz="1300" b="1" dirty="0" smtClean="0"/>
              <a:t>Temps d’ instrucció real</a:t>
            </a:r>
            <a:r>
              <a:rPr lang="ca-ES" sz="1300" dirty="0" smtClean="0"/>
              <a:t>: Temps de instrucció resultant una vegada descantats els  possibles tancaments  del centre educatiu (por causes extraordinàries) així com les faltes d’assistència o de puntualitat, be del professorat (baixes  infermetat, Formació, etc.) be de l’alumnat (malaltia, absentisme), (</a:t>
            </a:r>
            <a:r>
              <a:rPr lang="ca-ES" sz="1300" dirty="0" err="1" smtClean="0"/>
              <a:t>Gromada</a:t>
            </a:r>
            <a:r>
              <a:rPr lang="ca-ES" sz="1300" dirty="0" smtClean="0"/>
              <a:t> y </a:t>
            </a:r>
            <a:r>
              <a:rPr lang="ca-ES" sz="1300" dirty="0" err="1" smtClean="0"/>
              <a:t>Shewbridge</a:t>
            </a:r>
            <a:r>
              <a:rPr lang="ca-ES" sz="1300" dirty="0" smtClean="0"/>
              <a:t>, 2016).</a:t>
            </a:r>
          </a:p>
          <a:p>
            <a:pPr marL="0" indent="0" algn="just">
              <a:buNone/>
            </a:pPr>
            <a:r>
              <a:rPr lang="ca-ES" sz="1300" b="1" dirty="0" smtClean="0"/>
              <a:t>Temps d’ atenció</a:t>
            </a:r>
            <a:r>
              <a:rPr lang="ca-ES" sz="1300" dirty="0" smtClean="0"/>
              <a:t>: Part del temps de instrucció real en el que l’alumnat està efectivament atent (</a:t>
            </a:r>
            <a:r>
              <a:rPr lang="ca-ES" sz="1300" dirty="0" err="1" smtClean="0"/>
              <a:t>Berliner</a:t>
            </a:r>
            <a:r>
              <a:rPr lang="ca-ES" sz="1300" dirty="0" smtClean="0"/>
              <a:t>, 1990, citat en </a:t>
            </a:r>
            <a:r>
              <a:rPr lang="ca-ES" sz="1300" dirty="0" err="1" smtClean="0"/>
              <a:t>Gromada</a:t>
            </a:r>
            <a:r>
              <a:rPr lang="ca-ES" sz="1300" dirty="0" smtClean="0"/>
              <a:t> y </a:t>
            </a:r>
            <a:r>
              <a:rPr lang="ca-ES" sz="1300" dirty="0" err="1" smtClean="0"/>
              <a:t>Shewbridge</a:t>
            </a:r>
            <a:r>
              <a:rPr lang="ca-ES" sz="1300" dirty="0" smtClean="0"/>
              <a:t>, 2016). Per tant, se haurà de descomptar aquell temps en el que l’estudiant no està atent i aquell temps destinat a resoldre problemes disciplinaris i altres  disrupcions.</a:t>
            </a:r>
          </a:p>
          <a:p>
            <a:pPr marL="0" indent="0" algn="just">
              <a:buNone/>
            </a:pPr>
            <a:r>
              <a:rPr lang="ca-ES" sz="1300" b="1" dirty="0" smtClean="0"/>
              <a:t>Temps d’aprenentatge</a:t>
            </a:r>
            <a:r>
              <a:rPr lang="ca-ES" sz="1300" dirty="0" smtClean="0"/>
              <a:t>: És la part del temps d’ atenció en el que es produeix un apren</a:t>
            </a:r>
            <a:r>
              <a:rPr lang="ca-ES" sz="1400" dirty="0" smtClean="0"/>
              <a:t>entatge</a:t>
            </a:r>
            <a:r>
              <a:rPr lang="ca-ES" sz="1300" dirty="0" smtClean="0"/>
              <a:t> efectiu (real), requereix que el material acadèmic suposen suficient dificultat e interès, i estiga alineat amb el currículum (</a:t>
            </a:r>
            <a:r>
              <a:rPr lang="ca-ES" sz="1300" dirty="0" err="1" smtClean="0"/>
              <a:t>Cotton</a:t>
            </a:r>
            <a:r>
              <a:rPr lang="ca-ES" sz="1300" dirty="0" smtClean="0"/>
              <a:t>, 1989, citat a </a:t>
            </a:r>
            <a:r>
              <a:rPr lang="ca-ES" sz="1300" dirty="0" err="1" smtClean="0"/>
              <a:t>Gromada</a:t>
            </a:r>
            <a:r>
              <a:rPr lang="ca-ES" sz="1300" dirty="0" smtClean="0"/>
              <a:t> y </a:t>
            </a:r>
            <a:r>
              <a:rPr lang="ca-ES" sz="1300" dirty="0" err="1" smtClean="0"/>
              <a:t>Shewbridge</a:t>
            </a:r>
            <a:r>
              <a:rPr lang="ca-ES" sz="1300" dirty="0" smtClean="0"/>
              <a:t>, 2016).</a:t>
            </a:r>
            <a:endParaRPr lang="ca-ES" sz="1300" dirty="0"/>
          </a:p>
        </p:txBody>
      </p:sp>
    </p:spTree>
    <p:extLst>
      <p:ext uri="{BB962C8B-B14F-4D97-AF65-F5344CB8AC3E}">
        <p14:creationId xmlns="" xmlns:p14="http://schemas.microsoft.com/office/powerpoint/2010/main" val="25603566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24">
    <p:spTree>
      <p:nvGrpSpPr>
        <p:cNvPr id="1" name=""/>
        <p:cNvGrpSpPr/>
        <p:nvPr/>
      </p:nvGrpSpPr>
      <p:grpSpPr>
        <a:xfrm>
          <a:off x="0" y="0"/>
          <a:ext cx="0" cy="0"/>
          <a:chOff x="0" y="0"/>
          <a:chExt cx="0" cy="0"/>
        </a:xfrm>
      </p:grpSpPr>
      <p:grpSp>
        <p:nvGrpSpPr>
          <p:cNvPr id="2" name="4 Diagrama"/>
          <p:cNvGrpSpPr/>
          <p:nvPr/>
        </p:nvGrpSpPr>
        <p:grpSpPr>
          <a:xfrm>
            <a:off x="110121" y="1505377"/>
            <a:ext cx="8923756" cy="4748707"/>
            <a:chOff x="110121" y="996330"/>
            <a:chExt cx="8923756" cy="4748707"/>
          </a:xfrm>
        </p:grpSpPr>
        <p:sp>
          <p:nvSpPr>
            <p:cNvPr id="3" name="2 Forma libre"/>
            <p:cNvSpPr/>
            <p:nvPr/>
          </p:nvSpPr>
          <p:spPr>
            <a:xfrm>
              <a:off x="7384109" y="4352864"/>
              <a:ext cx="824889" cy="392570"/>
            </a:xfrm>
            <a:custGeom>
              <a:avLst/>
              <a:gdLst>
                <a:gd name="f0" fmla="val w"/>
                <a:gd name="f1" fmla="val h"/>
                <a:gd name="f2" fmla="val 0"/>
                <a:gd name="f3" fmla="val 824885"/>
                <a:gd name="f4" fmla="val 392570"/>
                <a:gd name="f5" fmla="val 267525"/>
                <a:gd name="f6" fmla="*/ f0 1 824885"/>
                <a:gd name="f7" fmla="*/ f1 1 392570"/>
                <a:gd name="f8" fmla="+- f4 0 f2"/>
                <a:gd name="f9" fmla="+- f3 0 f2"/>
                <a:gd name="f10" fmla="*/ f9 1 824885"/>
                <a:gd name="f11" fmla="*/ f8 1 392570"/>
                <a:gd name="f12" fmla="*/ 0 1 f10"/>
                <a:gd name="f13" fmla="*/ 824885 1 f10"/>
                <a:gd name="f14" fmla="*/ 0 1 f11"/>
                <a:gd name="f15" fmla="*/ 392570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824885" h="392570">
                  <a:moveTo>
                    <a:pt x="f2" y="f2"/>
                  </a:moveTo>
                  <a:lnTo>
                    <a:pt x="f2" y="f5"/>
                  </a:lnTo>
                  <a:lnTo>
                    <a:pt x="f3" y="f5"/>
                  </a:lnTo>
                  <a:lnTo>
                    <a:pt x="f3" y="f4"/>
                  </a:lnTo>
                </a:path>
              </a:pathLst>
            </a:custGeom>
            <a:noFill/>
            <a:ln w="25402">
              <a:solidFill>
                <a:srgbClr val="4774AB"/>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4" name="3 Forma libre"/>
            <p:cNvSpPr/>
            <p:nvPr/>
          </p:nvSpPr>
          <p:spPr>
            <a:xfrm>
              <a:off x="6559219" y="4352864"/>
              <a:ext cx="824889" cy="392570"/>
            </a:xfrm>
            <a:custGeom>
              <a:avLst/>
              <a:gdLst>
                <a:gd name="f0" fmla="val w"/>
                <a:gd name="f1" fmla="val h"/>
                <a:gd name="f2" fmla="val 0"/>
                <a:gd name="f3" fmla="val 824885"/>
                <a:gd name="f4" fmla="val 392570"/>
                <a:gd name="f5" fmla="val 267525"/>
                <a:gd name="f6" fmla="*/ f0 1 824885"/>
                <a:gd name="f7" fmla="*/ f1 1 392570"/>
                <a:gd name="f8" fmla="+- f4 0 f2"/>
                <a:gd name="f9" fmla="+- f3 0 f2"/>
                <a:gd name="f10" fmla="*/ f9 1 824885"/>
                <a:gd name="f11" fmla="*/ f8 1 392570"/>
                <a:gd name="f12" fmla="*/ 0 1 f10"/>
                <a:gd name="f13" fmla="*/ 824885 1 f10"/>
                <a:gd name="f14" fmla="*/ 0 1 f11"/>
                <a:gd name="f15" fmla="*/ 392570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824885" h="392570">
                  <a:moveTo>
                    <a:pt x="f3" y="f2"/>
                  </a:moveTo>
                  <a:lnTo>
                    <a:pt x="f3" y="f5"/>
                  </a:lnTo>
                  <a:lnTo>
                    <a:pt x="f2" y="f5"/>
                  </a:lnTo>
                  <a:lnTo>
                    <a:pt x="f2" y="f4"/>
                  </a:lnTo>
                </a:path>
              </a:pathLst>
            </a:custGeom>
            <a:noFill/>
            <a:ln w="25402">
              <a:solidFill>
                <a:srgbClr val="4774AB"/>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5" name="4 Forma libre"/>
            <p:cNvSpPr/>
            <p:nvPr/>
          </p:nvSpPr>
          <p:spPr>
            <a:xfrm>
              <a:off x="5734339" y="3103153"/>
              <a:ext cx="1649769" cy="392570"/>
            </a:xfrm>
            <a:custGeom>
              <a:avLst/>
              <a:gdLst>
                <a:gd name="f0" fmla="val w"/>
                <a:gd name="f1" fmla="val h"/>
                <a:gd name="f2" fmla="val 0"/>
                <a:gd name="f3" fmla="val 1649770"/>
                <a:gd name="f4" fmla="val 392570"/>
                <a:gd name="f5" fmla="val 267525"/>
                <a:gd name="f6" fmla="*/ f0 1 1649770"/>
                <a:gd name="f7" fmla="*/ f1 1 392570"/>
                <a:gd name="f8" fmla="+- f4 0 f2"/>
                <a:gd name="f9" fmla="+- f3 0 f2"/>
                <a:gd name="f10" fmla="*/ f9 1 1649770"/>
                <a:gd name="f11" fmla="*/ f8 1 392570"/>
                <a:gd name="f12" fmla="*/ 0 1 f10"/>
                <a:gd name="f13" fmla="*/ 1649770 1 f10"/>
                <a:gd name="f14" fmla="*/ 0 1 f11"/>
                <a:gd name="f15" fmla="*/ 392570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1649770" h="392570">
                  <a:moveTo>
                    <a:pt x="f2" y="f2"/>
                  </a:moveTo>
                  <a:lnTo>
                    <a:pt x="f2" y="f5"/>
                  </a:lnTo>
                  <a:lnTo>
                    <a:pt x="f3" y="f5"/>
                  </a:lnTo>
                  <a:lnTo>
                    <a:pt x="f3" y="f4"/>
                  </a:lnTo>
                </a:path>
              </a:pathLst>
            </a:custGeom>
            <a:noFill/>
            <a:ln w="25402">
              <a:solidFill>
                <a:srgbClr val="4774AB"/>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6" name="5 Forma libre"/>
            <p:cNvSpPr/>
            <p:nvPr/>
          </p:nvSpPr>
          <p:spPr>
            <a:xfrm>
              <a:off x="5688619" y="3103153"/>
              <a:ext cx="91440" cy="392570"/>
            </a:xfrm>
            <a:custGeom>
              <a:avLst/>
              <a:gdLst>
                <a:gd name="f0" fmla="val w"/>
                <a:gd name="f1" fmla="val h"/>
                <a:gd name="f2" fmla="val 0"/>
                <a:gd name="f3" fmla="val 91440"/>
                <a:gd name="f4" fmla="val 392570"/>
                <a:gd name="f5" fmla="val 45720"/>
                <a:gd name="f6" fmla="*/ f0 1 91440"/>
                <a:gd name="f7" fmla="*/ f1 1 392570"/>
                <a:gd name="f8" fmla="+- f4 0 f2"/>
                <a:gd name="f9" fmla="+- f3 0 f2"/>
                <a:gd name="f10" fmla="*/ f9 1 91440"/>
                <a:gd name="f11" fmla="*/ f8 1 392570"/>
                <a:gd name="f12" fmla="*/ 0 1 f10"/>
                <a:gd name="f13" fmla="*/ 91440 1 f10"/>
                <a:gd name="f14" fmla="*/ 0 1 f11"/>
                <a:gd name="f15" fmla="*/ 392570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91440" h="392570">
                  <a:moveTo>
                    <a:pt x="f5" y="f2"/>
                  </a:moveTo>
                  <a:lnTo>
                    <a:pt x="f5" y="f4"/>
                  </a:lnTo>
                </a:path>
              </a:pathLst>
            </a:custGeom>
            <a:noFill/>
            <a:ln w="25402">
              <a:solidFill>
                <a:srgbClr val="4774AB"/>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7" name="6 Forma libre"/>
            <p:cNvSpPr/>
            <p:nvPr/>
          </p:nvSpPr>
          <p:spPr>
            <a:xfrm>
              <a:off x="4084569" y="3103153"/>
              <a:ext cx="1649769" cy="392570"/>
            </a:xfrm>
            <a:custGeom>
              <a:avLst/>
              <a:gdLst>
                <a:gd name="f0" fmla="val w"/>
                <a:gd name="f1" fmla="val h"/>
                <a:gd name="f2" fmla="val 0"/>
                <a:gd name="f3" fmla="val 1649770"/>
                <a:gd name="f4" fmla="val 392570"/>
                <a:gd name="f5" fmla="val 267525"/>
                <a:gd name="f6" fmla="*/ f0 1 1649770"/>
                <a:gd name="f7" fmla="*/ f1 1 392570"/>
                <a:gd name="f8" fmla="+- f4 0 f2"/>
                <a:gd name="f9" fmla="+- f3 0 f2"/>
                <a:gd name="f10" fmla="*/ f9 1 1649770"/>
                <a:gd name="f11" fmla="*/ f8 1 392570"/>
                <a:gd name="f12" fmla="*/ 0 1 f10"/>
                <a:gd name="f13" fmla="*/ 1649770 1 f10"/>
                <a:gd name="f14" fmla="*/ 0 1 f11"/>
                <a:gd name="f15" fmla="*/ 392570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1649770" h="392570">
                  <a:moveTo>
                    <a:pt x="f3" y="f2"/>
                  </a:moveTo>
                  <a:lnTo>
                    <a:pt x="f3" y="f5"/>
                  </a:lnTo>
                  <a:lnTo>
                    <a:pt x="f2" y="f5"/>
                  </a:lnTo>
                  <a:lnTo>
                    <a:pt x="f2" y="f4"/>
                  </a:lnTo>
                </a:path>
              </a:pathLst>
            </a:custGeom>
            <a:noFill/>
            <a:ln w="25402">
              <a:solidFill>
                <a:srgbClr val="4774AB"/>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8" name="7 Forma libre"/>
            <p:cNvSpPr/>
            <p:nvPr/>
          </p:nvSpPr>
          <p:spPr>
            <a:xfrm>
              <a:off x="3259680" y="1853461"/>
              <a:ext cx="2474659" cy="392570"/>
            </a:xfrm>
            <a:custGeom>
              <a:avLst/>
              <a:gdLst>
                <a:gd name="f0" fmla="val w"/>
                <a:gd name="f1" fmla="val h"/>
                <a:gd name="f2" fmla="val 0"/>
                <a:gd name="f3" fmla="val 2474656"/>
                <a:gd name="f4" fmla="val 392570"/>
                <a:gd name="f5" fmla="val 267525"/>
                <a:gd name="f6" fmla="*/ f0 1 2474656"/>
                <a:gd name="f7" fmla="*/ f1 1 392570"/>
                <a:gd name="f8" fmla="+- f4 0 f2"/>
                <a:gd name="f9" fmla="+- f3 0 f2"/>
                <a:gd name="f10" fmla="*/ f9 1 2474656"/>
                <a:gd name="f11" fmla="*/ f8 1 392570"/>
                <a:gd name="f12" fmla="*/ 0 1 f10"/>
                <a:gd name="f13" fmla="*/ 2474656 1 f10"/>
                <a:gd name="f14" fmla="*/ 0 1 f11"/>
                <a:gd name="f15" fmla="*/ 392570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2474656" h="392570">
                  <a:moveTo>
                    <a:pt x="f2" y="f2"/>
                  </a:moveTo>
                  <a:lnTo>
                    <a:pt x="f2" y="f5"/>
                  </a:lnTo>
                  <a:lnTo>
                    <a:pt x="f3" y="f5"/>
                  </a:lnTo>
                  <a:lnTo>
                    <a:pt x="f3" y="f4"/>
                  </a:lnTo>
                </a:path>
              </a:pathLst>
            </a:custGeom>
            <a:noFill/>
            <a:ln w="25402">
              <a:solidFill>
                <a:srgbClr val="3D6696"/>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9" name="8 Forma libre"/>
            <p:cNvSpPr/>
            <p:nvPr/>
          </p:nvSpPr>
          <p:spPr>
            <a:xfrm>
              <a:off x="3259680" y="1853461"/>
              <a:ext cx="824889" cy="392570"/>
            </a:xfrm>
            <a:custGeom>
              <a:avLst/>
              <a:gdLst>
                <a:gd name="f0" fmla="val w"/>
                <a:gd name="f1" fmla="val h"/>
                <a:gd name="f2" fmla="val 0"/>
                <a:gd name="f3" fmla="val 824885"/>
                <a:gd name="f4" fmla="val 392570"/>
                <a:gd name="f5" fmla="val 267525"/>
                <a:gd name="f6" fmla="*/ f0 1 824885"/>
                <a:gd name="f7" fmla="*/ f1 1 392570"/>
                <a:gd name="f8" fmla="+- f4 0 f2"/>
                <a:gd name="f9" fmla="+- f3 0 f2"/>
                <a:gd name="f10" fmla="*/ f9 1 824885"/>
                <a:gd name="f11" fmla="*/ f8 1 392570"/>
                <a:gd name="f12" fmla="*/ 0 1 f10"/>
                <a:gd name="f13" fmla="*/ 824885 1 f10"/>
                <a:gd name="f14" fmla="*/ 0 1 f11"/>
                <a:gd name="f15" fmla="*/ 392570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824885" h="392570">
                  <a:moveTo>
                    <a:pt x="f2" y="f2"/>
                  </a:moveTo>
                  <a:lnTo>
                    <a:pt x="f2" y="f5"/>
                  </a:lnTo>
                  <a:lnTo>
                    <a:pt x="f3" y="f5"/>
                  </a:lnTo>
                  <a:lnTo>
                    <a:pt x="f3" y="f4"/>
                  </a:lnTo>
                </a:path>
              </a:pathLst>
            </a:custGeom>
            <a:noFill/>
            <a:ln w="25402">
              <a:solidFill>
                <a:srgbClr val="3D6696"/>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10" name="9 Forma libre"/>
            <p:cNvSpPr/>
            <p:nvPr/>
          </p:nvSpPr>
          <p:spPr>
            <a:xfrm>
              <a:off x="2434800" y="1853461"/>
              <a:ext cx="824889" cy="392570"/>
            </a:xfrm>
            <a:custGeom>
              <a:avLst/>
              <a:gdLst>
                <a:gd name="f0" fmla="val w"/>
                <a:gd name="f1" fmla="val h"/>
                <a:gd name="f2" fmla="val 0"/>
                <a:gd name="f3" fmla="val 824885"/>
                <a:gd name="f4" fmla="val 392570"/>
                <a:gd name="f5" fmla="val 267525"/>
                <a:gd name="f6" fmla="*/ f0 1 824885"/>
                <a:gd name="f7" fmla="*/ f1 1 392570"/>
                <a:gd name="f8" fmla="+- f4 0 f2"/>
                <a:gd name="f9" fmla="+- f3 0 f2"/>
                <a:gd name="f10" fmla="*/ f9 1 824885"/>
                <a:gd name="f11" fmla="*/ f8 1 392570"/>
                <a:gd name="f12" fmla="*/ 0 1 f10"/>
                <a:gd name="f13" fmla="*/ 824885 1 f10"/>
                <a:gd name="f14" fmla="*/ 0 1 f11"/>
                <a:gd name="f15" fmla="*/ 392570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824885" h="392570">
                  <a:moveTo>
                    <a:pt x="f3" y="f2"/>
                  </a:moveTo>
                  <a:lnTo>
                    <a:pt x="f3" y="f5"/>
                  </a:lnTo>
                  <a:lnTo>
                    <a:pt x="f2" y="f5"/>
                  </a:lnTo>
                  <a:lnTo>
                    <a:pt x="f2" y="f4"/>
                  </a:lnTo>
                </a:path>
              </a:pathLst>
            </a:custGeom>
            <a:noFill/>
            <a:ln w="25402">
              <a:solidFill>
                <a:srgbClr val="3D6696"/>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11" name="10 Forma libre"/>
            <p:cNvSpPr/>
            <p:nvPr/>
          </p:nvSpPr>
          <p:spPr>
            <a:xfrm>
              <a:off x="785021" y="1853461"/>
              <a:ext cx="2474659" cy="392570"/>
            </a:xfrm>
            <a:custGeom>
              <a:avLst/>
              <a:gdLst>
                <a:gd name="f0" fmla="val w"/>
                <a:gd name="f1" fmla="val h"/>
                <a:gd name="f2" fmla="val 0"/>
                <a:gd name="f3" fmla="val 2474656"/>
                <a:gd name="f4" fmla="val 392570"/>
                <a:gd name="f5" fmla="val 267525"/>
                <a:gd name="f6" fmla="*/ f0 1 2474656"/>
                <a:gd name="f7" fmla="*/ f1 1 392570"/>
                <a:gd name="f8" fmla="+- f4 0 f2"/>
                <a:gd name="f9" fmla="+- f3 0 f2"/>
                <a:gd name="f10" fmla="*/ f9 1 2474656"/>
                <a:gd name="f11" fmla="*/ f8 1 392570"/>
                <a:gd name="f12" fmla="*/ 0 1 f10"/>
                <a:gd name="f13" fmla="*/ 2474656 1 f10"/>
                <a:gd name="f14" fmla="*/ 0 1 f11"/>
                <a:gd name="f15" fmla="*/ 392570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2474656" h="392570">
                  <a:moveTo>
                    <a:pt x="f3" y="f2"/>
                  </a:moveTo>
                  <a:lnTo>
                    <a:pt x="f3" y="f5"/>
                  </a:lnTo>
                  <a:lnTo>
                    <a:pt x="f2" y="f5"/>
                  </a:lnTo>
                  <a:lnTo>
                    <a:pt x="f2" y="f4"/>
                  </a:lnTo>
                </a:path>
              </a:pathLst>
            </a:custGeom>
            <a:noFill/>
            <a:ln w="25402">
              <a:solidFill>
                <a:srgbClr val="3D6696"/>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12" name="11 Forma libre"/>
            <p:cNvSpPr/>
            <p:nvPr/>
          </p:nvSpPr>
          <p:spPr>
            <a:xfrm>
              <a:off x="2584780" y="996330"/>
              <a:ext cx="1349809" cy="857131"/>
            </a:xfrm>
            <a:custGeom>
              <a:avLst/>
              <a:gdLst>
                <a:gd name="f0" fmla="val 10800000"/>
                <a:gd name="f1" fmla="val 5400000"/>
                <a:gd name="f2" fmla="val 16200000"/>
                <a:gd name="f3" fmla="val w"/>
                <a:gd name="f4" fmla="val h"/>
                <a:gd name="f5" fmla="val ss"/>
                <a:gd name="f6" fmla="val 0"/>
                <a:gd name="f7" fmla="*/ 5419351 1 1725033"/>
                <a:gd name="f8" fmla="val 45"/>
                <a:gd name="f9" fmla="val 216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4F81BD"/>
            </a:solidFill>
            <a:ln>
              <a:noFill/>
              <a:prstDash val="solid"/>
            </a:ln>
            <a:effectLst>
              <a:outerShdw dist="22997" dir="5400000" algn="tl">
                <a:srgbClr val="000000">
                  <a:alpha val="35000"/>
                </a:srgbClr>
              </a:outerShdw>
            </a:effectLst>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13" name="12 Forma libre"/>
            <p:cNvSpPr/>
            <p:nvPr/>
          </p:nvSpPr>
          <p:spPr>
            <a:xfrm>
              <a:off x="2734750" y="1138802"/>
              <a:ext cx="1349809" cy="857131"/>
            </a:xfrm>
            <a:custGeom>
              <a:avLst/>
              <a:gdLst>
                <a:gd name="f0" fmla="val 10800000"/>
                <a:gd name="f1" fmla="val 5400000"/>
                <a:gd name="f2" fmla="val 180"/>
                <a:gd name="f3" fmla="val w"/>
                <a:gd name="f4" fmla="val h"/>
                <a:gd name="f5" fmla="val 0"/>
                <a:gd name="f6" fmla="val 1349812"/>
                <a:gd name="f7" fmla="val 857130"/>
                <a:gd name="f8" fmla="val 85713"/>
                <a:gd name="f9" fmla="val 38375"/>
                <a:gd name="f10" fmla="val 1264099"/>
                <a:gd name="f11" fmla="val 1311437"/>
                <a:gd name="f12" fmla="val 771417"/>
                <a:gd name="f13" fmla="val 818755"/>
                <a:gd name="f14" fmla="+- 0 0 -90"/>
                <a:gd name="f15" fmla="*/ f3 1 1349812"/>
                <a:gd name="f16" fmla="*/ f4 1 857130"/>
                <a:gd name="f17" fmla="+- f7 0 f5"/>
                <a:gd name="f18" fmla="+- f6 0 f5"/>
                <a:gd name="f19" fmla="*/ f14 f0 1"/>
                <a:gd name="f20" fmla="*/ f18 1 1349812"/>
                <a:gd name="f21" fmla="*/ f17 1 857130"/>
                <a:gd name="f22" fmla="*/ 0 f18 1"/>
                <a:gd name="f23" fmla="*/ 85713 f17 1"/>
                <a:gd name="f24" fmla="*/ 85713 f18 1"/>
                <a:gd name="f25" fmla="*/ 0 f17 1"/>
                <a:gd name="f26" fmla="*/ 1264099 f18 1"/>
                <a:gd name="f27" fmla="*/ 1349812 f18 1"/>
                <a:gd name="f28" fmla="*/ 771417 f17 1"/>
                <a:gd name="f29" fmla="*/ 857130 f17 1"/>
                <a:gd name="f30" fmla="*/ f19 1 f2"/>
                <a:gd name="f31" fmla="*/ f22 1 1349812"/>
                <a:gd name="f32" fmla="*/ f23 1 857130"/>
                <a:gd name="f33" fmla="*/ f24 1 1349812"/>
                <a:gd name="f34" fmla="*/ f25 1 857130"/>
                <a:gd name="f35" fmla="*/ f26 1 1349812"/>
                <a:gd name="f36" fmla="*/ f27 1 1349812"/>
                <a:gd name="f37" fmla="*/ f28 1 857130"/>
                <a:gd name="f38" fmla="*/ f29 1 857130"/>
                <a:gd name="f39" fmla="*/ f5 1 f20"/>
                <a:gd name="f40" fmla="*/ f6 1 f20"/>
                <a:gd name="f41" fmla="*/ f5 1 f21"/>
                <a:gd name="f42" fmla="*/ f7 1 f21"/>
                <a:gd name="f43" fmla="+- f30 0 f1"/>
                <a:gd name="f44" fmla="*/ f31 1 f20"/>
                <a:gd name="f45" fmla="*/ f32 1 f21"/>
                <a:gd name="f46" fmla="*/ f33 1 f20"/>
                <a:gd name="f47" fmla="*/ f34 1 f21"/>
                <a:gd name="f48" fmla="*/ f35 1 f20"/>
                <a:gd name="f49" fmla="*/ f36 1 f20"/>
                <a:gd name="f50" fmla="*/ f37 1 f21"/>
                <a:gd name="f51" fmla="*/ f38 1 f21"/>
                <a:gd name="f52" fmla="*/ f39 f15 1"/>
                <a:gd name="f53" fmla="*/ f40 f15 1"/>
                <a:gd name="f54" fmla="*/ f42 f16 1"/>
                <a:gd name="f55" fmla="*/ f41 f16 1"/>
                <a:gd name="f56" fmla="*/ f44 f15 1"/>
                <a:gd name="f57" fmla="*/ f45 f16 1"/>
                <a:gd name="f58" fmla="*/ f46 f15 1"/>
                <a:gd name="f59" fmla="*/ f47 f16 1"/>
                <a:gd name="f60" fmla="*/ f48 f15 1"/>
                <a:gd name="f61" fmla="*/ f49 f15 1"/>
                <a:gd name="f62" fmla="*/ f50 f16 1"/>
                <a:gd name="f63" fmla="*/ f51 f16 1"/>
              </a:gdLst>
              <a:ahLst/>
              <a:cxnLst>
                <a:cxn ang="3cd4">
                  <a:pos x="hc" y="t"/>
                </a:cxn>
                <a:cxn ang="0">
                  <a:pos x="r" y="vc"/>
                </a:cxn>
                <a:cxn ang="cd4">
                  <a:pos x="hc" y="b"/>
                </a:cxn>
                <a:cxn ang="cd2">
                  <a:pos x="l" y="vc"/>
                </a:cxn>
                <a:cxn ang="f43">
                  <a:pos x="f56" y="f57"/>
                </a:cxn>
                <a:cxn ang="f43">
                  <a:pos x="f58" y="f59"/>
                </a:cxn>
                <a:cxn ang="f43">
                  <a:pos x="f60" y="f59"/>
                </a:cxn>
                <a:cxn ang="f43">
                  <a:pos x="f61" y="f57"/>
                </a:cxn>
                <a:cxn ang="f43">
                  <a:pos x="f61" y="f62"/>
                </a:cxn>
                <a:cxn ang="f43">
                  <a:pos x="f60" y="f63"/>
                </a:cxn>
                <a:cxn ang="f43">
                  <a:pos x="f58" y="f63"/>
                </a:cxn>
                <a:cxn ang="f43">
                  <a:pos x="f56" y="f62"/>
                </a:cxn>
                <a:cxn ang="f43">
                  <a:pos x="f56" y="f57"/>
                </a:cxn>
              </a:cxnLst>
              <a:rect l="f52" t="f55" r="f53" b="f54"/>
              <a:pathLst>
                <a:path w="1349812" h="857130">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FFFFFF">
                <a:alpha val="90000"/>
              </a:srgbClr>
            </a:solidFill>
            <a:ln w="9528">
              <a:solidFill>
                <a:srgbClr val="4A7EBB"/>
              </a:solidFill>
              <a:prstDash val="solid"/>
            </a:ln>
            <a:effectLst>
              <a:outerShdw dist="22997" dir="5400000" algn="tl">
                <a:srgbClr val="000000">
                  <a:alpha val="35000"/>
                </a:srgbClr>
              </a:outerShdw>
            </a:effectLst>
          </p:spPr>
          <p:txBody>
            <a:bodyPr vert="horz" wrap="square" lIns="86063" tIns="86063" rIns="86063" bIns="86063" anchor="ctr" anchorCtr="1" compatLnSpc="1">
              <a:noAutofit/>
            </a:bodyPr>
            <a:lstStyle/>
            <a:p>
              <a:pPr marL="0" marR="0" lvl="0" indent="0" algn="ctr" defTabSz="711202" rtl="0" fontAlgn="auto" hangingPunct="1">
                <a:lnSpc>
                  <a:spcPct val="90000"/>
                </a:lnSpc>
                <a:spcBef>
                  <a:spcPts val="0"/>
                </a:spcBef>
                <a:spcAft>
                  <a:spcPts val="700"/>
                </a:spcAft>
                <a:buNone/>
                <a:tabLst/>
                <a:defRPr sz="1800" b="0" i="0" u="none" strike="noStrike" kern="0" cap="none" spc="0" baseline="0">
                  <a:solidFill>
                    <a:srgbClr val="000000"/>
                  </a:solidFill>
                  <a:uFillTx/>
                </a:defRPr>
              </a:pPr>
              <a:r>
                <a:rPr lang="ca-ES" sz="1400" b="0" i="0" u="none" strike="noStrike" kern="1200" cap="none" spc="0" baseline="0" dirty="0" smtClean="0">
                  <a:solidFill>
                    <a:srgbClr val="000000"/>
                  </a:solidFill>
                  <a:uFillTx/>
                  <a:latin typeface="Calibri"/>
                </a:rPr>
                <a:t>Temps teòric d’instrucció</a:t>
              </a:r>
              <a:endParaRPr lang="ca-ES" sz="1400" b="0" i="0" u="none" strike="noStrike" kern="1200" cap="none" spc="0" baseline="0" dirty="0">
                <a:solidFill>
                  <a:srgbClr val="000000"/>
                </a:solidFill>
                <a:uFillTx/>
                <a:latin typeface="Calibri"/>
              </a:endParaRPr>
            </a:p>
          </p:txBody>
        </p:sp>
        <p:sp>
          <p:nvSpPr>
            <p:cNvPr id="14" name="13 Forma libre"/>
            <p:cNvSpPr/>
            <p:nvPr/>
          </p:nvSpPr>
          <p:spPr>
            <a:xfrm>
              <a:off x="110121" y="2246022"/>
              <a:ext cx="1349809" cy="857131"/>
            </a:xfrm>
            <a:custGeom>
              <a:avLst/>
              <a:gdLst>
                <a:gd name="f0" fmla="val 10800000"/>
                <a:gd name="f1" fmla="val 5400000"/>
                <a:gd name="f2" fmla="val 16200000"/>
                <a:gd name="f3" fmla="val w"/>
                <a:gd name="f4" fmla="val h"/>
                <a:gd name="f5" fmla="val ss"/>
                <a:gd name="f6" fmla="val 0"/>
                <a:gd name="f7" fmla="*/ 5419351 1 1725033"/>
                <a:gd name="f8" fmla="val 45"/>
                <a:gd name="f9" fmla="val 216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E46C0A"/>
            </a:solidFill>
            <a:ln>
              <a:noFill/>
              <a:prstDash val="solid"/>
            </a:ln>
            <a:effectLst>
              <a:outerShdw dist="19997" dir="5400000" algn="tl">
                <a:srgbClr val="000000">
                  <a:alpha val="38000"/>
                </a:srgbClr>
              </a:outerShdw>
            </a:effectLst>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15" name="14 Forma libre"/>
            <p:cNvSpPr/>
            <p:nvPr/>
          </p:nvSpPr>
          <p:spPr>
            <a:xfrm>
              <a:off x="260101" y="2388504"/>
              <a:ext cx="1349809" cy="857131"/>
            </a:xfrm>
            <a:custGeom>
              <a:avLst/>
              <a:gdLst>
                <a:gd name="f0" fmla="val 10800000"/>
                <a:gd name="f1" fmla="val 5400000"/>
                <a:gd name="f2" fmla="val 180"/>
                <a:gd name="f3" fmla="val w"/>
                <a:gd name="f4" fmla="val h"/>
                <a:gd name="f5" fmla="val 0"/>
                <a:gd name="f6" fmla="val 1349812"/>
                <a:gd name="f7" fmla="val 857130"/>
                <a:gd name="f8" fmla="val 85713"/>
                <a:gd name="f9" fmla="val 38375"/>
                <a:gd name="f10" fmla="val 1264099"/>
                <a:gd name="f11" fmla="val 1311437"/>
                <a:gd name="f12" fmla="val 771417"/>
                <a:gd name="f13" fmla="val 818755"/>
                <a:gd name="f14" fmla="+- 0 0 -90"/>
                <a:gd name="f15" fmla="*/ f3 1 1349812"/>
                <a:gd name="f16" fmla="*/ f4 1 857130"/>
                <a:gd name="f17" fmla="+- f7 0 f5"/>
                <a:gd name="f18" fmla="+- f6 0 f5"/>
                <a:gd name="f19" fmla="*/ f14 f0 1"/>
                <a:gd name="f20" fmla="*/ f18 1 1349812"/>
                <a:gd name="f21" fmla="*/ f17 1 857130"/>
                <a:gd name="f22" fmla="*/ 0 f18 1"/>
                <a:gd name="f23" fmla="*/ 85713 f17 1"/>
                <a:gd name="f24" fmla="*/ 85713 f18 1"/>
                <a:gd name="f25" fmla="*/ 0 f17 1"/>
                <a:gd name="f26" fmla="*/ 1264099 f18 1"/>
                <a:gd name="f27" fmla="*/ 1349812 f18 1"/>
                <a:gd name="f28" fmla="*/ 771417 f17 1"/>
                <a:gd name="f29" fmla="*/ 857130 f17 1"/>
                <a:gd name="f30" fmla="*/ f19 1 f2"/>
                <a:gd name="f31" fmla="*/ f22 1 1349812"/>
                <a:gd name="f32" fmla="*/ f23 1 857130"/>
                <a:gd name="f33" fmla="*/ f24 1 1349812"/>
                <a:gd name="f34" fmla="*/ f25 1 857130"/>
                <a:gd name="f35" fmla="*/ f26 1 1349812"/>
                <a:gd name="f36" fmla="*/ f27 1 1349812"/>
                <a:gd name="f37" fmla="*/ f28 1 857130"/>
                <a:gd name="f38" fmla="*/ f29 1 857130"/>
                <a:gd name="f39" fmla="*/ f5 1 f20"/>
                <a:gd name="f40" fmla="*/ f6 1 f20"/>
                <a:gd name="f41" fmla="*/ f5 1 f21"/>
                <a:gd name="f42" fmla="*/ f7 1 f21"/>
                <a:gd name="f43" fmla="+- f30 0 f1"/>
                <a:gd name="f44" fmla="*/ f31 1 f20"/>
                <a:gd name="f45" fmla="*/ f32 1 f21"/>
                <a:gd name="f46" fmla="*/ f33 1 f20"/>
                <a:gd name="f47" fmla="*/ f34 1 f21"/>
                <a:gd name="f48" fmla="*/ f35 1 f20"/>
                <a:gd name="f49" fmla="*/ f36 1 f20"/>
                <a:gd name="f50" fmla="*/ f37 1 f21"/>
                <a:gd name="f51" fmla="*/ f38 1 f21"/>
                <a:gd name="f52" fmla="*/ f39 f15 1"/>
                <a:gd name="f53" fmla="*/ f40 f15 1"/>
                <a:gd name="f54" fmla="*/ f42 f16 1"/>
                <a:gd name="f55" fmla="*/ f41 f16 1"/>
                <a:gd name="f56" fmla="*/ f44 f15 1"/>
                <a:gd name="f57" fmla="*/ f45 f16 1"/>
                <a:gd name="f58" fmla="*/ f46 f15 1"/>
                <a:gd name="f59" fmla="*/ f47 f16 1"/>
                <a:gd name="f60" fmla="*/ f48 f15 1"/>
                <a:gd name="f61" fmla="*/ f49 f15 1"/>
                <a:gd name="f62" fmla="*/ f50 f16 1"/>
                <a:gd name="f63" fmla="*/ f51 f16 1"/>
              </a:gdLst>
              <a:ahLst/>
              <a:cxnLst>
                <a:cxn ang="3cd4">
                  <a:pos x="hc" y="t"/>
                </a:cxn>
                <a:cxn ang="0">
                  <a:pos x="r" y="vc"/>
                </a:cxn>
                <a:cxn ang="cd4">
                  <a:pos x="hc" y="b"/>
                </a:cxn>
                <a:cxn ang="cd2">
                  <a:pos x="l" y="vc"/>
                </a:cxn>
                <a:cxn ang="f43">
                  <a:pos x="f56" y="f57"/>
                </a:cxn>
                <a:cxn ang="f43">
                  <a:pos x="f58" y="f59"/>
                </a:cxn>
                <a:cxn ang="f43">
                  <a:pos x="f60" y="f59"/>
                </a:cxn>
                <a:cxn ang="f43">
                  <a:pos x="f61" y="f57"/>
                </a:cxn>
                <a:cxn ang="f43">
                  <a:pos x="f61" y="f62"/>
                </a:cxn>
                <a:cxn ang="f43">
                  <a:pos x="f60" y="f63"/>
                </a:cxn>
                <a:cxn ang="f43">
                  <a:pos x="f58" y="f63"/>
                </a:cxn>
                <a:cxn ang="f43">
                  <a:pos x="f56" y="f62"/>
                </a:cxn>
                <a:cxn ang="f43">
                  <a:pos x="f56" y="f57"/>
                </a:cxn>
              </a:cxnLst>
              <a:rect l="f52" t="f55" r="f53" b="f54"/>
              <a:pathLst>
                <a:path w="1349812" h="857130">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FFFFFF">
                <a:alpha val="90000"/>
              </a:srgbClr>
            </a:solidFill>
            <a:ln w="9528">
              <a:solidFill>
                <a:srgbClr val="4A7EBB"/>
              </a:solidFill>
              <a:prstDash val="solid"/>
            </a:ln>
            <a:effectLst>
              <a:outerShdw dist="22997" dir="5400000" algn="tl">
                <a:srgbClr val="000000">
                  <a:alpha val="35000"/>
                </a:srgbClr>
              </a:outerShdw>
            </a:effectLst>
          </p:spPr>
          <p:txBody>
            <a:bodyPr vert="horz" wrap="square" lIns="86063" tIns="86063" rIns="86063" bIns="86063" anchor="ctr" anchorCtr="1" compatLnSpc="1">
              <a:noAutofit/>
            </a:bodyPr>
            <a:lstStyle/>
            <a:p>
              <a:pPr marL="0" marR="0" lvl="0" indent="0" algn="ctr" defTabSz="711202" rtl="0" fontAlgn="auto" hangingPunct="1">
                <a:lnSpc>
                  <a:spcPct val="90000"/>
                </a:lnSpc>
                <a:spcBef>
                  <a:spcPts val="0"/>
                </a:spcBef>
                <a:spcAft>
                  <a:spcPts val="700"/>
                </a:spcAft>
                <a:buNone/>
                <a:tabLst/>
                <a:defRPr sz="1800" b="0" i="0" u="none" strike="noStrike" kern="0" cap="none" spc="0" baseline="0">
                  <a:solidFill>
                    <a:srgbClr val="000000"/>
                  </a:solidFill>
                  <a:uFillTx/>
                </a:defRPr>
              </a:pPr>
              <a:r>
                <a:rPr lang="ca-ES" sz="1400" dirty="0" smtClean="0">
                  <a:solidFill>
                    <a:srgbClr val="000000"/>
                  </a:solidFill>
                  <a:latin typeface="Calibri"/>
                </a:rPr>
                <a:t>Tancament </a:t>
              </a:r>
              <a:r>
                <a:rPr lang="ca-ES" sz="1400" b="0" i="0" u="none" strike="noStrike" kern="1200" cap="none" spc="0" baseline="0" dirty="0" smtClean="0">
                  <a:solidFill>
                    <a:srgbClr val="000000"/>
                  </a:solidFill>
                  <a:uFillTx/>
                  <a:latin typeface="Calibri"/>
                </a:rPr>
                <a:t> del centre per causes excepcionals</a:t>
              </a:r>
              <a:endParaRPr lang="ca-ES" sz="1400" b="0" i="0" u="none" strike="noStrike" kern="1200" cap="none" spc="0" baseline="0" dirty="0">
                <a:solidFill>
                  <a:srgbClr val="000000"/>
                </a:solidFill>
                <a:uFillTx/>
                <a:latin typeface="Calibri"/>
              </a:endParaRPr>
            </a:p>
          </p:txBody>
        </p:sp>
        <p:sp>
          <p:nvSpPr>
            <p:cNvPr id="16" name="15 Forma libre"/>
            <p:cNvSpPr/>
            <p:nvPr/>
          </p:nvSpPr>
          <p:spPr>
            <a:xfrm>
              <a:off x="1759890" y="2246022"/>
              <a:ext cx="1349809" cy="857131"/>
            </a:xfrm>
            <a:custGeom>
              <a:avLst/>
              <a:gdLst>
                <a:gd name="f0" fmla="val 10800000"/>
                <a:gd name="f1" fmla="val 5400000"/>
                <a:gd name="f2" fmla="val 16200000"/>
                <a:gd name="f3" fmla="val w"/>
                <a:gd name="f4" fmla="val h"/>
                <a:gd name="f5" fmla="val ss"/>
                <a:gd name="f6" fmla="val 0"/>
                <a:gd name="f7" fmla="*/ 5419351 1 1725033"/>
                <a:gd name="f8" fmla="val 45"/>
                <a:gd name="f9" fmla="val 216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E46C0A"/>
            </a:solidFill>
            <a:ln>
              <a:noFill/>
              <a:prstDash val="solid"/>
            </a:ln>
            <a:effectLst>
              <a:outerShdw dist="19997" dir="5400000" algn="tl">
                <a:srgbClr val="000000">
                  <a:alpha val="38000"/>
                </a:srgbClr>
              </a:outerShdw>
            </a:effectLst>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17" name="16 Forma libre"/>
            <p:cNvSpPr/>
            <p:nvPr/>
          </p:nvSpPr>
          <p:spPr>
            <a:xfrm>
              <a:off x="1909870" y="2388504"/>
              <a:ext cx="1349809" cy="857131"/>
            </a:xfrm>
            <a:custGeom>
              <a:avLst/>
              <a:gdLst>
                <a:gd name="f0" fmla="val 10800000"/>
                <a:gd name="f1" fmla="val 5400000"/>
                <a:gd name="f2" fmla="val 180"/>
                <a:gd name="f3" fmla="val w"/>
                <a:gd name="f4" fmla="val h"/>
                <a:gd name="f5" fmla="val 0"/>
                <a:gd name="f6" fmla="val 1349812"/>
                <a:gd name="f7" fmla="val 857130"/>
                <a:gd name="f8" fmla="val 85713"/>
                <a:gd name="f9" fmla="val 38375"/>
                <a:gd name="f10" fmla="val 1264099"/>
                <a:gd name="f11" fmla="val 1311437"/>
                <a:gd name="f12" fmla="val 771417"/>
                <a:gd name="f13" fmla="val 818755"/>
                <a:gd name="f14" fmla="+- 0 0 -90"/>
                <a:gd name="f15" fmla="*/ f3 1 1349812"/>
                <a:gd name="f16" fmla="*/ f4 1 857130"/>
                <a:gd name="f17" fmla="+- f7 0 f5"/>
                <a:gd name="f18" fmla="+- f6 0 f5"/>
                <a:gd name="f19" fmla="*/ f14 f0 1"/>
                <a:gd name="f20" fmla="*/ f18 1 1349812"/>
                <a:gd name="f21" fmla="*/ f17 1 857130"/>
                <a:gd name="f22" fmla="*/ 0 f18 1"/>
                <a:gd name="f23" fmla="*/ 85713 f17 1"/>
                <a:gd name="f24" fmla="*/ 85713 f18 1"/>
                <a:gd name="f25" fmla="*/ 0 f17 1"/>
                <a:gd name="f26" fmla="*/ 1264099 f18 1"/>
                <a:gd name="f27" fmla="*/ 1349812 f18 1"/>
                <a:gd name="f28" fmla="*/ 771417 f17 1"/>
                <a:gd name="f29" fmla="*/ 857130 f17 1"/>
                <a:gd name="f30" fmla="*/ f19 1 f2"/>
                <a:gd name="f31" fmla="*/ f22 1 1349812"/>
                <a:gd name="f32" fmla="*/ f23 1 857130"/>
                <a:gd name="f33" fmla="*/ f24 1 1349812"/>
                <a:gd name="f34" fmla="*/ f25 1 857130"/>
                <a:gd name="f35" fmla="*/ f26 1 1349812"/>
                <a:gd name="f36" fmla="*/ f27 1 1349812"/>
                <a:gd name="f37" fmla="*/ f28 1 857130"/>
                <a:gd name="f38" fmla="*/ f29 1 857130"/>
                <a:gd name="f39" fmla="*/ f5 1 f20"/>
                <a:gd name="f40" fmla="*/ f6 1 f20"/>
                <a:gd name="f41" fmla="*/ f5 1 f21"/>
                <a:gd name="f42" fmla="*/ f7 1 f21"/>
                <a:gd name="f43" fmla="+- f30 0 f1"/>
                <a:gd name="f44" fmla="*/ f31 1 f20"/>
                <a:gd name="f45" fmla="*/ f32 1 f21"/>
                <a:gd name="f46" fmla="*/ f33 1 f20"/>
                <a:gd name="f47" fmla="*/ f34 1 f21"/>
                <a:gd name="f48" fmla="*/ f35 1 f20"/>
                <a:gd name="f49" fmla="*/ f36 1 f20"/>
                <a:gd name="f50" fmla="*/ f37 1 f21"/>
                <a:gd name="f51" fmla="*/ f38 1 f21"/>
                <a:gd name="f52" fmla="*/ f39 f15 1"/>
                <a:gd name="f53" fmla="*/ f40 f15 1"/>
                <a:gd name="f54" fmla="*/ f42 f16 1"/>
                <a:gd name="f55" fmla="*/ f41 f16 1"/>
                <a:gd name="f56" fmla="*/ f44 f15 1"/>
                <a:gd name="f57" fmla="*/ f45 f16 1"/>
                <a:gd name="f58" fmla="*/ f46 f15 1"/>
                <a:gd name="f59" fmla="*/ f47 f16 1"/>
                <a:gd name="f60" fmla="*/ f48 f15 1"/>
                <a:gd name="f61" fmla="*/ f49 f15 1"/>
                <a:gd name="f62" fmla="*/ f50 f16 1"/>
                <a:gd name="f63" fmla="*/ f51 f16 1"/>
              </a:gdLst>
              <a:ahLst/>
              <a:cxnLst>
                <a:cxn ang="3cd4">
                  <a:pos x="hc" y="t"/>
                </a:cxn>
                <a:cxn ang="0">
                  <a:pos x="r" y="vc"/>
                </a:cxn>
                <a:cxn ang="cd4">
                  <a:pos x="hc" y="b"/>
                </a:cxn>
                <a:cxn ang="cd2">
                  <a:pos x="l" y="vc"/>
                </a:cxn>
                <a:cxn ang="f43">
                  <a:pos x="f56" y="f57"/>
                </a:cxn>
                <a:cxn ang="f43">
                  <a:pos x="f58" y="f59"/>
                </a:cxn>
                <a:cxn ang="f43">
                  <a:pos x="f60" y="f59"/>
                </a:cxn>
                <a:cxn ang="f43">
                  <a:pos x="f61" y="f57"/>
                </a:cxn>
                <a:cxn ang="f43">
                  <a:pos x="f61" y="f62"/>
                </a:cxn>
                <a:cxn ang="f43">
                  <a:pos x="f60" y="f63"/>
                </a:cxn>
                <a:cxn ang="f43">
                  <a:pos x="f58" y="f63"/>
                </a:cxn>
                <a:cxn ang="f43">
                  <a:pos x="f56" y="f62"/>
                </a:cxn>
                <a:cxn ang="f43">
                  <a:pos x="f56" y="f57"/>
                </a:cxn>
              </a:cxnLst>
              <a:rect l="f52" t="f55" r="f53" b="f54"/>
              <a:pathLst>
                <a:path w="1349812" h="857130">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FFFFFF">
                <a:alpha val="90000"/>
              </a:srgbClr>
            </a:solidFill>
            <a:ln w="9528">
              <a:solidFill>
                <a:srgbClr val="4A7EBB"/>
              </a:solidFill>
              <a:prstDash val="solid"/>
            </a:ln>
            <a:effectLst>
              <a:outerShdw dist="22997" dir="5400000" algn="tl">
                <a:srgbClr val="000000">
                  <a:alpha val="35000"/>
                </a:srgbClr>
              </a:outerShdw>
            </a:effectLst>
          </p:spPr>
          <p:txBody>
            <a:bodyPr vert="horz" wrap="square" lIns="86063" tIns="86063" rIns="86063" bIns="86063" anchor="ctr" anchorCtr="1" compatLnSpc="1">
              <a:noAutofit/>
            </a:bodyPr>
            <a:lstStyle/>
            <a:p>
              <a:pPr marL="0" marR="0" lvl="0" indent="0" algn="ctr" defTabSz="711202" rtl="0" fontAlgn="auto" hangingPunct="1">
                <a:lnSpc>
                  <a:spcPct val="90000"/>
                </a:lnSpc>
                <a:spcBef>
                  <a:spcPts val="0"/>
                </a:spcBef>
                <a:spcAft>
                  <a:spcPts val="700"/>
                </a:spcAft>
                <a:buNone/>
                <a:tabLst/>
                <a:defRPr sz="1800" b="0" i="0" u="none" strike="noStrike" kern="0" cap="none" spc="0" baseline="0">
                  <a:solidFill>
                    <a:srgbClr val="000000"/>
                  </a:solidFill>
                  <a:uFillTx/>
                </a:defRPr>
              </a:pPr>
              <a:r>
                <a:rPr lang="ca-ES" sz="1400" b="0" i="0" u="none" strike="noStrike" kern="1200" cap="none" spc="0" baseline="0" dirty="0" smtClean="0">
                  <a:solidFill>
                    <a:srgbClr val="000000"/>
                  </a:solidFill>
                  <a:uFillTx/>
                  <a:latin typeface="Calibri"/>
                </a:rPr>
                <a:t>Professorat: absentisme o manca de puntualitat</a:t>
              </a:r>
              <a:endParaRPr lang="ca-ES" sz="1400" b="0" i="0" u="none" strike="noStrike" kern="1200" cap="none" spc="0" baseline="0" dirty="0">
                <a:solidFill>
                  <a:srgbClr val="000000"/>
                </a:solidFill>
                <a:uFillTx/>
                <a:latin typeface="Calibri"/>
              </a:endParaRPr>
            </a:p>
          </p:txBody>
        </p:sp>
        <p:sp>
          <p:nvSpPr>
            <p:cNvPr id="18" name="17 Forma libre"/>
            <p:cNvSpPr/>
            <p:nvPr/>
          </p:nvSpPr>
          <p:spPr>
            <a:xfrm>
              <a:off x="3409660" y="2246022"/>
              <a:ext cx="1349809" cy="857131"/>
            </a:xfrm>
            <a:custGeom>
              <a:avLst/>
              <a:gdLst>
                <a:gd name="f0" fmla="val 10800000"/>
                <a:gd name="f1" fmla="val 5400000"/>
                <a:gd name="f2" fmla="val 16200000"/>
                <a:gd name="f3" fmla="val w"/>
                <a:gd name="f4" fmla="val h"/>
                <a:gd name="f5" fmla="val ss"/>
                <a:gd name="f6" fmla="val 0"/>
                <a:gd name="f7" fmla="*/ 5419351 1 1725033"/>
                <a:gd name="f8" fmla="val 45"/>
                <a:gd name="f9" fmla="val 216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E46C0A"/>
            </a:solidFill>
            <a:ln>
              <a:noFill/>
              <a:prstDash val="solid"/>
            </a:ln>
            <a:effectLst>
              <a:outerShdw dist="19997" dir="5400000" algn="tl">
                <a:srgbClr val="000000">
                  <a:alpha val="38000"/>
                </a:srgbClr>
              </a:outerShdw>
            </a:effectLst>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19" name="18 Forma libre"/>
            <p:cNvSpPr/>
            <p:nvPr/>
          </p:nvSpPr>
          <p:spPr>
            <a:xfrm>
              <a:off x="3559640" y="2388504"/>
              <a:ext cx="1349809" cy="857131"/>
            </a:xfrm>
            <a:custGeom>
              <a:avLst/>
              <a:gdLst>
                <a:gd name="f0" fmla="val 10800000"/>
                <a:gd name="f1" fmla="val 5400000"/>
                <a:gd name="f2" fmla="val 180"/>
                <a:gd name="f3" fmla="val w"/>
                <a:gd name="f4" fmla="val h"/>
                <a:gd name="f5" fmla="val 0"/>
                <a:gd name="f6" fmla="val 1349812"/>
                <a:gd name="f7" fmla="val 857130"/>
                <a:gd name="f8" fmla="val 85713"/>
                <a:gd name="f9" fmla="val 38375"/>
                <a:gd name="f10" fmla="val 1264099"/>
                <a:gd name="f11" fmla="val 1311437"/>
                <a:gd name="f12" fmla="val 771417"/>
                <a:gd name="f13" fmla="val 818755"/>
                <a:gd name="f14" fmla="+- 0 0 -90"/>
                <a:gd name="f15" fmla="*/ f3 1 1349812"/>
                <a:gd name="f16" fmla="*/ f4 1 857130"/>
                <a:gd name="f17" fmla="+- f7 0 f5"/>
                <a:gd name="f18" fmla="+- f6 0 f5"/>
                <a:gd name="f19" fmla="*/ f14 f0 1"/>
                <a:gd name="f20" fmla="*/ f18 1 1349812"/>
                <a:gd name="f21" fmla="*/ f17 1 857130"/>
                <a:gd name="f22" fmla="*/ 0 f18 1"/>
                <a:gd name="f23" fmla="*/ 85713 f17 1"/>
                <a:gd name="f24" fmla="*/ 85713 f18 1"/>
                <a:gd name="f25" fmla="*/ 0 f17 1"/>
                <a:gd name="f26" fmla="*/ 1264099 f18 1"/>
                <a:gd name="f27" fmla="*/ 1349812 f18 1"/>
                <a:gd name="f28" fmla="*/ 771417 f17 1"/>
                <a:gd name="f29" fmla="*/ 857130 f17 1"/>
                <a:gd name="f30" fmla="*/ f19 1 f2"/>
                <a:gd name="f31" fmla="*/ f22 1 1349812"/>
                <a:gd name="f32" fmla="*/ f23 1 857130"/>
                <a:gd name="f33" fmla="*/ f24 1 1349812"/>
                <a:gd name="f34" fmla="*/ f25 1 857130"/>
                <a:gd name="f35" fmla="*/ f26 1 1349812"/>
                <a:gd name="f36" fmla="*/ f27 1 1349812"/>
                <a:gd name="f37" fmla="*/ f28 1 857130"/>
                <a:gd name="f38" fmla="*/ f29 1 857130"/>
                <a:gd name="f39" fmla="*/ f5 1 f20"/>
                <a:gd name="f40" fmla="*/ f6 1 f20"/>
                <a:gd name="f41" fmla="*/ f5 1 f21"/>
                <a:gd name="f42" fmla="*/ f7 1 f21"/>
                <a:gd name="f43" fmla="+- f30 0 f1"/>
                <a:gd name="f44" fmla="*/ f31 1 f20"/>
                <a:gd name="f45" fmla="*/ f32 1 f21"/>
                <a:gd name="f46" fmla="*/ f33 1 f20"/>
                <a:gd name="f47" fmla="*/ f34 1 f21"/>
                <a:gd name="f48" fmla="*/ f35 1 f20"/>
                <a:gd name="f49" fmla="*/ f36 1 f20"/>
                <a:gd name="f50" fmla="*/ f37 1 f21"/>
                <a:gd name="f51" fmla="*/ f38 1 f21"/>
                <a:gd name="f52" fmla="*/ f39 f15 1"/>
                <a:gd name="f53" fmla="*/ f40 f15 1"/>
                <a:gd name="f54" fmla="*/ f42 f16 1"/>
                <a:gd name="f55" fmla="*/ f41 f16 1"/>
                <a:gd name="f56" fmla="*/ f44 f15 1"/>
                <a:gd name="f57" fmla="*/ f45 f16 1"/>
                <a:gd name="f58" fmla="*/ f46 f15 1"/>
                <a:gd name="f59" fmla="*/ f47 f16 1"/>
                <a:gd name="f60" fmla="*/ f48 f15 1"/>
                <a:gd name="f61" fmla="*/ f49 f15 1"/>
                <a:gd name="f62" fmla="*/ f50 f16 1"/>
                <a:gd name="f63" fmla="*/ f51 f16 1"/>
              </a:gdLst>
              <a:ahLst/>
              <a:cxnLst>
                <a:cxn ang="3cd4">
                  <a:pos x="hc" y="t"/>
                </a:cxn>
                <a:cxn ang="0">
                  <a:pos x="r" y="vc"/>
                </a:cxn>
                <a:cxn ang="cd4">
                  <a:pos x="hc" y="b"/>
                </a:cxn>
                <a:cxn ang="cd2">
                  <a:pos x="l" y="vc"/>
                </a:cxn>
                <a:cxn ang="f43">
                  <a:pos x="f56" y="f57"/>
                </a:cxn>
                <a:cxn ang="f43">
                  <a:pos x="f58" y="f59"/>
                </a:cxn>
                <a:cxn ang="f43">
                  <a:pos x="f60" y="f59"/>
                </a:cxn>
                <a:cxn ang="f43">
                  <a:pos x="f61" y="f57"/>
                </a:cxn>
                <a:cxn ang="f43">
                  <a:pos x="f61" y="f62"/>
                </a:cxn>
                <a:cxn ang="f43">
                  <a:pos x="f60" y="f63"/>
                </a:cxn>
                <a:cxn ang="f43">
                  <a:pos x="f58" y="f63"/>
                </a:cxn>
                <a:cxn ang="f43">
                  <a:pos x="f56" y="f62"/>
                </a:cxn>
                <a:cxn ang="f43">
                  <a:pos x="f56" y="f57"/>
                </a:cxn>
              </a:cxnLst>
              <a:rect l="f52" t="f55" r="f53" b="f54"/>
              <a:pathLst>
                <a:path w="1349812" h="857130">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FFFFFF">
                <a:alpha val="90000"/>
              </a:srgbClr>
            </a:solidFill>
            <a:ln w="9528">
              <a:solidFill>
                <a:srgbClr val="4A7EBB"/>
              </a:solidFill>
              <a:prstDash val="solid"/>
            </a:ln>
            <a:effectLst>
              <a:outerShdw dist="22997" dir="5400000" algn="tl">
                <a:srgbClr val="000000">
                  <a:alpha val="35000"/>
                </a:srgbClr>
              </a:outerShdw>
            </a:effectLst>
          </p:spPr>
          <p:txBody>
            <a:bodyPr vert="horz" wrap="square" lIns="86063" tIns="86063" rIns="86063" bIns="86063" anchor="ctr" anchorCtr="1" compatLnSpc="1">
              <a:noAutofit/>
            </a:bodyPr>
            <a:lstStyle/>
            <a:p>
              <a:pPr marL="0" marR="0" lvl="0" indent="0" algn="ctr" defTabSz="711202" rtl="0" fontAlgn="auto" hangingPunct="1">
                <a:lnSpc>
                  <a:spcPct val="90000"/>
                </a:lnSpc>
                <a:spcBef>
                  <a:spcPts val="0"/>
                </a:spcBef>
                <a:spcAft>
                  <a:spcPts val="700"/>
                </a:spcAft>
                <a:buNone/>
                <a:tabLst/>
                <a:defRPr sz="1800" b="0" i="0" u="none" strike="noStrike" kern="0" cap="none" spc="0" baseline="0">
                  <a:solidFill>
                    <a:srgbClr val="000000"/>
                  </a:solidFill>
                  <a:uFillTx/>
                </a:defRPr>
              </a:pPr>
              <a:r>
                <a:rPr lang="ca-ES" sz="1400" b="0" i="0" u="none" strike="noStrike" kern="1200" cap="none" spc="0" baseline="0" dirty="0" smtClean="0">
                  <a:solidFill>
                    <a:srgbClr val="000000"/>
                  </a:solidFill>
                  <a:uFillTx/>
                  <a:latin typeface="Calibri"/>
                </a:rPr>
                <a:t>Estudiant: absentisme o manca de puntualitat</a:t>
              </a:r>
              <a:endParaRPr lang="ca-ES" sz="1400" b="0" i="0" u="none" strike="noStrike" kern="1200" cap="none" spc="0" baseline="0" dirty="0">
                <a:solidFill>
                  <a:srgbClr val="000000"/>
                </a:solidFill>
                <a:uFillTx/>
                <a:latin typeface="Calibri"/>
              </a:endParaRPr>
            </a:p>
          </p:txBody>
        </p:sp>
        <p:sp>
          <p:nvSpPr>
            <p:cNvPr id="20" name="19 Forma libre"/>
            <p:cNvSpPr/>
            <p:nvPr/>
          </p:nvSpPr>
          <p:spPr>
            <a:xfrm>
              <a:off x="5059430" y="2246022"/>
              <a:ext cx="1349809" cy="857131"/>
            </a:xfrm>
            <a:custGeom>
              <a:avLst/>
              <a:gdLst>
                <a:gd name="f0" fmla="val 10800000"/>
                <a:gd name="f1" fmla="val 5400000"/>
                <a:gd name="f2" fmla="val 16200000"/>
                <a:gd name="f3" fmla="val w"/>
                <a:gd name="f4" fmla="val h"/>
                <a:gd name="f5" fmla="val ss"/>
                <a:gd name="f6" fmla="val 0"/>
                <a:gd name="f7" fmla="*/ 5419351 1 1725033"/>
                <a:gd name="f8" fmla="val 45"/>
                <a:gd name="f9" fmla="val 216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4F81BD"/>
            </a:solidFill>
            <a:ln>
              <a:noFill/>
              <a:prstDash val="solid"/>
            </a:ln>
            <a:effectLst>
              <a:outerShdw dist="19997" dir="5400000" algn="tl">
                <a:srgbClr val="000000">
                  <a:alpha val="38000"/>
                </a:srgbClr>
              </a:outerShdw>
            </a:effectLst>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21" name="20 Forma libre"/>
            <p:cNvSpPr/>
            <p:nvPr/>
          </p:nvSpPr>
          <p:spPr>
            <a:xfrm>
              <a:off x="5209409" y="2388504"/>
              <a:ext cx="1349809" cy="857131"/>
            </a:xfrm>
            <a:custGeom>
              <a:avLst/>
              <a:gdLst>
                <a:gd name="f0" fmla="val 10800000"/>
                <a:gd name="f1" fmla="val 5400000"/>
                <a:gd name="f2" fmla="val 180"/>
                <a:gd name="f3" fmla="val w"/>
                <a:gd name="f4" fmla="val h"/>
                <a:gd name="f5" fmla="val 0"/>
                <a:gd name="f6" fmla="val 1349812"/>
                <a:gd name="f7" fmla="val 857130"/>
                <a:gd name="f8" fmla="val 85713"/>
                <a:gd name="f9" fmla="val 38375"/>
                <a:gd name="f10" fmla="val 1264099"/>
                <a:gd name="f11" fmla="val 1311437"/>
                <a:gd name="f12" fmla="val 771417"/>
                <a:gd name="f13" fmla="val 818755"/>
                <a:gd name="f14" fmla="+- 0 0 -90"/>
                <a:gd name="f15" fmla="*/ f3 1 1349812"/>
                <a:gd name="f16" fmla="*/ f4 1 857130"/>
                <a:gd name="f17" fmla="+- f7 0 f5"/>
                <a:gd name="f18" fmla="+- f6 0 f5"/>
                <a:gd name="f19" fmla="*/ f14 f0 1"/>
                <a:gd name="f20" fmla="*/ f18 1 1349812"/>
                <a:gd name="f21" fmla="*/ f17 1 857130"/>
                <a:gd name="f22" fmla="*/ 0 f18 1"/>
                <a:gd name="f23" fmla="*/ 85713 f17 1"/>
                <a:gd name="f24" fmla="*/ 85713 f18 1"/>
                <a:gd name="f25" fmla="*/ 0 f17 1"/>
                <a:gd name="f26" fmla="*/ 1264099 f18 1"/>
                <a:gd name="f27" fmla="*/ 1349812 f18 1"/>
                <a:gd name="f28" fmla="*/ 771417 f17 1"/>
                <a:gd name="f29" fmla="*/ 857130 f17 1"/>
                <a:gd name="f30" fmla="*/ f19 1 f2"/>
                <a:gd name="f31" fmla="*/ f22 1 1349812"/>
                <a:gd name="f32" fmla="*/ f23 1 857130"/>
                <a:gd name="f33" fmla="*/ f24 1 1349812"/>
                <a:gd name="f34" fmla="*/ f25 1 857130"/>
                <a:gd name="f35" fmla="*/ f26 1 1349812"/>
                <a:gd name="f36" fmla="*/ f27 1 1349812"/>
                <a:gd name="f37" fmla="*/ f28 1 857130"/>
                <a:gd name="f38" fmla="*/ f29 1 857130"/>
                <a:gd name="f39" fmla="*/ f5 1 f20"/>
                <a:gd name="f40" fmla="*/ f6 1 f20"/>
                <a:gd name="f41" fmla="*/ f5 1 f21"/>
                <a:gd name="f42" fmla="*/ f7 1 f21"/>
                <a:gd name="f43" fmla="+- f30 0 f1"/>
                <a:gd name="f44" fmla="*/ f31 1 f20"/>
                <a:gd name="f45" fmla="*/ f32 1 f21"/>
                <a:gd name="f46" fmla="*/ f33 1 f20"/>
                <a:gd name="f47" fmla="*/ f34 1 f21"/>
                <a:gd name="f48" fmla="*/ f35 1 f20"/>
                <a:gd name="f49" fmla="*/ f36 1 f20"/>
                <a:gd name="f50" fmla="*/ f37 1 f21"/>
                <a:gd name="f51" fmla="*/ f38 1 f21"/>
                <a:gd name="f52" fmla="*/ f39 f15 1"/>
                <a:gd name="f53" fmla="*/ f40 f15 1"/>
                <a:gd name="f54" fmla="*/ f42 f16 1"/>
                <a:gd name="f55" fmla="*/ f41 f16 1"/>
                <a:gd name="f56" fmla="*/ f44 f15 1"/>
                <a:gd name="f57" fmla="*/ f45 f16 1"/>
                <a:gd name="f58" fmla="*/ f46 f15 1"/>
                <a:gd name="f59" fmla="*/ f47 f16 1"/>
                <a:gd name="f60" fmla="*/ f48 f15 1"/>
                <a:gd name="f61" fmla="*/ f49 f15 1"/>
                <a:gd name="f62" fmla="*/ f50 f16 1"/>
                <a:gd name="f63" fmla="*/ f51 f16 1"/>
              </a:gdLst>
              <a:ahLst/>
              <a:cxnLst>
                <a:cxn ang="3cd4">
                  <a:pos x="hc" y="t"/>
                </a:cxn>
                <a:cxn ang="0">
                  <a:pos x="r" y="vc"/>
                </a:cxn>
                <a:cxn ang="cd4">
                  <a:pos x="hc" y="b"/>
                </a:cxn>
                <a:cxn ang="cd2">
                  <a:pos x="l" y="vc"/>
                </a:cxn>
                <a:cxn ang="f43">
                  <a:pos x="f56" y="f57"/>
                </a:cxn>
                <a:cxn ang="f43">
                  <a:pos x="f58" y="f59"/>
                </a:cxn>
                <a:cxn ang="f43">
                  <a:pos x="f60" y="f59"/>
                </a:cxn>
                <a:cxn ang="f43">
                  <a:pos x="f61" y="f57"/>
                </a:cxn>
                <a:cxn ang="f43">
                  <a:pos x="f61" y="f62"/>
                </a:cxn>
                <a:cxn ang="f43">
                  <a:pos x="f60" y="f63"/>
                </a:cxn>
                <a:cxn ang="f43">
                  <a:pos x="f58" y="f63"/>
                </a:cxn>
                <a:cxn ang="f43">
                  <a:pos x="f56" y="f62"/>
                </a:cxn>
                <a:cxn ang="f43">
                  <a:pos x="f56" y="f57"/>
                </a:cxn>
              </a:cxnLst>
              <a:rect l="f52" t="f55" r="f53" b="f54"/>
              <a:pathLst>
                <a:path w="1349812" h="857130">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FFFFFF">
                <a:alpha val="90000"/>
              </a:srgbClr>
            </a:solidFill>
            <a:ln w="9528">
              <a:solidFill>
                <a:srgbClr val="4A7EBB"/>
              </a:solidFill>
              <a:prstDash val="solid"/>
            </a:ln>
            <a:effectLst>
              <a:outerShdw dist="22997" dir="5400000" algn="tl">
                <a:srgbClr val="000000">
                  <a:alpha val="35000"/>
                </a:srgbClr>
              </a:outerShdw>
            </a:effectLst>
          </p:spPr>
          <p:txBody>
            <a:bodyPr vert="horz" wrap="square" lIns="86063" tIns="86063" rIns="86063" bIns="86063" anchor="ctr" anchorCtr="1" compatLnSpc="1">
              <a:noAutofit/>
            </a:bodyPr>
            <a:lstStyle/>
            <a:p>
              <a:pPr marL="0" marR="0" lvl="0" indent="0" algn="ctr" defTabSz="711202" rtl="0" fontAlgn="auto" hangingPunct="1">
                <a:lnSpc>
                  <a:spcPct val="90000"/>
                </a:lnSpc>
                <a:spcBef>
                  <a:spcPts val="0"/>
                </a:spcBef>
                <a:spcAft>
                  <a:spcPts val="700"/>
                </a:spcAft>
                <a:buNone/>
                <a:tabLst/>
                <a:defRPr sz="1800" b="0" i="0" u="none" strike="noStrike" kern="0" cap="none" spc="0" baseline="0">
                  <a:solidFill>
                    <a:srgbClr val="000000"/>
                  </a:solidFill>
                  <a:uFillTx/>
                </a:defRPr>
              </a:pPr>
              <a:r>
                <a:rPr lang="ca-ES" sz="1400" b="0" i="0" u="none" strike="noStrike" kern="1200" cap="none" spc="0" baseline="0" dirty="0" smtClean="0">
                  <a:solidFill>
                    <a:srgbClr val="000000"/>
                  </a:solidFill>
                  <a:uFillTx/>
                  <a:latin typeface="Calibri"/>
                </a:rPr>
                <a:t>Temps d’instrucció real</a:t>
              </a:r>
              <a:endParaRPr lang="ca-ES" sz="1400" b="0" i="0" u="none" strike="noStrike" kern="1200" cap="none" spc="0" baseline="0" dirty="0">
                <a:solidFill>
                  <a:srgbClr val="000000"/>
                </a:solidFill>
                <a:uFillTx/>
                <a:latin typeface="Calibri"/>
              </a:endParaRPr>
            </a:p>
          </p:txBody>
        </p:sp>
        <p:sp>
          <p:nvSpPr>
            <p:cNvPr id="22" name="21 Forma libre"/>
            <p:cNvSpPr/>
            <p:nvPr/>
          </p:nvSpPr>
          <p:spPr>
            <a:xfrm>
              <a:off x="3409660" y="3495732"/>
              <a:ext cx="1349809" cy="857131"/>
            </a:xfrm>
            <a:custGeom>
              <a:avLst/>
              <a:gdLst>
                <a:gd name="f0" fmla="val 10800000"/>
                <a:gd name="f1" fmla="val 5400000"/>
                <a:gd name="f2" fmla="val 16200000"/>
                <a:gd name="f3" fmla="val w"/>
                <a:gd name="f4" fmla="val h"/>
                <a:gd name="f5" fmla="val ss"/>
                <a:gd name="f6" fmla="val 0"/>
                <a:gd name="f7" fmla="*/ 5419351 1 1725033"/>
                <a:gd name="f8" fmla="val 45"/>
                <a:gd name="f9" fmla="val 216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E46C0A"/>
            </a:solidFill>
            <a:ln>
              <a:noFill/>
              <a:prstDash val="solid"/>
            </a:ln>
            <a:effectLst>
              <a:outerShdw dist="19997" dir="5400000" algn="tl">
                <a:srgbClr val="000000">
                  <a:alpha val="38000"/>
                </a:srgbClr>
              </a:outerShdw>
            </a:effectLst>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23" name="22 Forma libre"/>
            <p:cNvSpPr/>
            <p:nvPr/>
          </p:nvSpPr>
          <p:spPr>
            <a:xfrm>
              <a:off x="3559640" y="3638205"/>
              <a:ext cx="1349809" cy="857131"/>
            </a:xfrm>
            <a:custGeom>
              <a:avLst/>
              <a:gdLst>
                <a:gd name="f0" fmla="val 10800000"/>
                <a:gd name="f1" fmla="val 5400000"/>
                <a:gd name="f2" fmla="val 180"/>
                <a:gd name="f3" fmla="val w"/>
                <a:gd name="f4" fmla="val h"/>
                <a:gd name="f5" fmla="val 0"/>
                <a:gd name="f6" fmla="val 1349812"/>
                <a:gd name="f7" fmla="val 857130"/>
                <a:gd name="f8" fmla="val 85713"/>
                <a:gd name="f9" fmla="val 38375"/>
                <a:gd name="f10" fmla="val 1264099"/>
                <a:gd name="f11" fmla="val 1311437"/>
                <a:gd name="f12" fmla="val 771417"/>
                <a:gd name="f13" fmla="val 818755"/>
                <a:gd name="f14" fmla="+- 0 0 -90"/>
                <a:gd name="f15" fmla="*/ f3 1 1349812"/>
                <a:gd name="f16" fmla="*/ f4 1 857130"/>
                <a:gd name="f17" fmla="+- f7 0 f5"/>
                <a:gd name="f18" fmla="+- f6 0 f5"/>
                <a:gd name="f19" fmla="*/ f14 f0 1"/>
                <a:gd name="f20" fmla="*/ f18 1 1349812"/>
                <a:gd name="f21" fmla="*/ f17 1 857130"/>
                <a:gd name="f22" fmla="*/ 0 f18 1"/>
                <a:gd name="f23" fmla="*/ 85713 f17 1"/>
                <a:gd name="f24" fmla="*/ 85713 f18 1"/>
                <a:gd name="f25" fmla="*/ 0 f17 1"/>
                <a:gd name="f26" fmla="*/ 1264099 f18 1"/>
                <a:gd name="f27" fmla="*/ 1349812 f18 1"/>
                <a:gd name="f28" fmla="*/ 771417 f17 1"/>
                <a:gd name="f29" fmla="*/ 857130 f17 1"/>
                <a:gd name="f30" fmla="*/ f19 1 f2"/>
                <a:gd name="f31" fmla="*/ f22 1 1349812"/>
                <a:gd name="f32" fmla="*/ f23 1 857130"/>
                <a:gd name="f33" fmla="*/ f24 1 1349812"/>
                <a:gd name="f34" fmla="*/ f25 1 857130"/>
                <a:gd name="f35" fmla="*/ f26 1 1349812"/>
                <a:gd name="f36" fmla="*/ f27 1 1349812"/>
                <a:gd name="f37" fmla="*/ f28 1 857130"/>
                <a:gd name="f38" fmla="*/ f29 1 857130"/>
                <a:gd name="f39" fmla="*/ f5 1 f20"/>
                <a:gd name="f40" fmla="*/ f6 1 f20"/>
                <a:gd name="f41" fmla="*/ f5 1 f21"/>
                <a:gd name="f42" fmla="*/ f7 1 f21"/>
                <a:gd name="f43" fmla="+- f30 0 f1"/>
                <a:gd name="f44" fmla="*/ f31 1 f20"/>
                <a:gd name="f45" fmla="*/ f32 1 f21"/>
                <a:gd name="f46" fmla="*/ f33 1 f20"/>
                <a:gd name="f47" fmla="*/ f34 1 f21"/>
                <a:gd name="f48" fmla="*/ f35 1 f20"/>
                <a:gd name="f49" fmla="*/ f36 1 f20"/>
                <a:gd name="f50" fmla="*/ f37 1 f21"/>
                <a:gd name="f51" fmla="*/ f38 1 f21"/>
                <a:gd name="f52" fmla="*/ f39 f15 1"/>
                <a:gd name="f53" fmla="*/ f40 f15 1"/>
                <a:gd name="f54" fmla="*/ f42 f16 1"/>
                <a:gd name="f55" fmla="*/ f41 f16 1"/>
                <a:gd name="f56" fmla="*/ f44 f15 1"/>
                <a:gd name="f57" fmla="*/ f45 f16 1"/>
                <a:gd name="f58" fmla="*/ f46 f15 1"/>
                <a:gd name="f59" fmla="*/ f47 f16 1"/>
                <a:gd name="f60" fmla="*/ f48 f15 1"/>
                <a:gd name="f61" fmla="*/ f49 f15 1"/>
                <a:gd name="f62" fmla="*/ f50 f16 1"/>
                <a:gd name="f63" fmla="*/ f51 f16 1"/>
              </a:gdLst>
              <a:ahLst/>
              <a:cxnLst>
                <a:cxn ang="3cd4">
                  <a:pos x="hc" y="t"/>
                </a:cxn>
                <a:cxn ang="0">
                  <a:pos x="r" y="vc"/>
                </a:cxn>
                <a:cxn ang="cd4">
                  <a:pos x="hc" y="b"/>
                </a:cxn>
                <a:cxn ang="cd2">
                  <a:pos x="l" y="vc"/>
                </a:cxn>
                <a:cxn ang="f43">
                  <a:pos x="f56" y="f57"/>
                </a:cxn>
                <a:cxn ang="f43">
                  <a:pos x="f58" y="f59"/>
                </a:cxn>
                <a:cxn ang="f43">
                  <a:pos x="f60" y="f59"/>
                </a:cxn>
                <a:cxn ang="f43">
                  <a:pos x="f61" y="f57"/>
                </a:cxn>
                <a:cxn ang="f43">
                  <a:pos x="f61" y="f62"/>
                </a:cxn>
                <a:cxn ang="f43">
                  <a:pos x="f60" y="f63"/>
                </a:cxn>
                <a:cxn ang="f43">
                  <a:pos x="f58" y="f63"/>
                </a:cxn>
                <a:cxn ang="f43">
                  <a:pos x="f56" y="f62"/>
                </a:cxn>
                <a:cxn ang="f43">
                  <a:pos x="f56" y="f57"/>
                </a:cxn>
              </a:cxnLst>
              <a:rect l="f52" t="f55" r="f53" b="f54"/>
              <a:pathLst>
                <a:path w="1349812" h="857130">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FFFFFF">
                <a:alpha val="90000"/>
              </a:srgbClr>
            </a:solidFill>
            <a:ln w="9528">
              <a:solidFill>
                <a:srgbClr val="4A7EBB"/>
              </a:solidFill>
              <a:prstDash val="solid"/>
            </a:ln>
            <a:effectLst>
              <a:outerShdw dist="22997" dir="5400000" algn="tl">
                <a:srgbClr val="000000">
                  <a:alpha val="35000"/>
                </a:srgbClr>
              </a:outerShdw>
            </a:effectLst>
          </p:spPr>
          <p:txBody>
            <a:bodyPr vert="horz" wrap="square" lIns="86063" tIns="86063" rIns="86063" bIns="86063" anchor="ctr" anchorCtr="1" compatLnSpc="1">
              <a:noAutofit/>
            </a:bodyPr>
            <a:lstStyle/>
            <a:p>
              <a:pPr marL="0" marR="0" lvl="0" indent="0" algn="ctr" defTabSz="711202" rtl="0" fontAlgn="auto" hangingPunct="1">
                <a:lnSpc>
                  <a:spcPct val="90000"/>
                </a:lnSpc>
                <a:spcBef>
                  <a:spcPts val="0"/>
                </a:spcBef>
                <a:spcAft>
                  <a:spcPts val="700"/>
                </a:spcAft>
                <a:buNone/>
                <a:tabLst/>
                <a:defRPr sz="1800" b="0" i="0" u="none" strike="noStrike" kern="0" cap="none" spc="0" baseline="0">
                  <a:solidFill>
                    <a:srgbClr val="000000"/>
                  </a:solidFill>
                  <a:uFillTx/>
                </a:defRPr>
              </a:pPr>
              <a:r>
                <a:rPr lang="ca-ES" sz="1400" dirty="0" smtClean="0">
                  <a:solidFill>
                    <a:srgbClr val="000000"/>
                  </a:solidFill>
                  <a:latin typeface="Calibri"/>
                </a:rPr>
                <a:t>L’</a:t>
              </a:r>
              <a:r>
                <a:rPr lang="ca-ES" sz="1400" b="0" i="0" u="none" strike="noStrike" kern="1200" cap="none" spc="0" baseline="0" dirty="0" smtClean="0">
                  <a:solidFill>
                    <a:srgbClr val="000000"/>
                  </a:solidFill>
                  <a:uFillTx/>
                  <a:latin typeface="Calibri"/>
                </a:rPr>
                <a:t>estudiant no està atent</a:t>
              </a:r>
              <a:endParaRPr lang="ca-ES" sz="1400" b="0" i="0" u="none" strike="noStrike" kern="1200" cap="none" spc="0" baseline="0" dirty="0">
                <a:solidFill>
                  <a:srgbClr val="000000"/>
                </a:solidFill>
                <a:uFillTx/>
                <a:latin typeface="Calibri"/>
              </a:endParaRPr>
            </a:p>
          </p:txBody>
        </p:sp>
        <p:sp>
          <p:nvSpPr>
            <p:cNvPr id="24" name="23 Forma libre"/>
            <p:cNvSpPr/>
            <p:nvPr/>
          </p:nvSpPr>
          <p:spPr>
            <a:xfrm>
              <a:off x="5059430" y="3495732"/>
              <a:ext cx="1349809" cy="857131"/>
            </a:xfrm>
            <a:custGeom>
              <a:avLst/>
              <a:gdLst>
                <a:gd name="f0" fmla="val 10800000"/>
                <a:gd name="f1" fmla="val 5400000"/>
                <a:gd name="f2" fmla="val 16200000"/>
                <a:gd name="f3" fmla="val w"/>
                <a:gd name="f4" fmla="val h"/>
                <a:gd name="f5" fmla="val ss"/>
                <a:gd name="f6" fmla="val 0"/>
                <a:gd name="f7" fmla="*/ 5419351 1 1725033"/>
                <a:gd name="f8" fmla="val 45"/>
                <a:gd name="f9" fmla="val 216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E46C0A"/>
            </a:solidFill>
            <a:ln>
              <a:noFill/>
              <a:prstDash val="solid"/>
            </a:ln>
            <a:effectLst>
              <a:outerShdw dist="19997" dir="5400000" algn="tl">
                <a:srgbClr val="000000">
                  <a:alpha val="38000"/>
                </a:srgbClr>
              </a:outerShdw>
            </a:effectLst>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25" name="24 Forma libre"/>
            <p:cNvSpPr/>
            <p:nvPr/>
          </p:nvSpPr>
          <p:spPr>
            <a:xfrm>
              <a:off x="5209409" y="3638205"/>
              <a:ext cx="1349809" cy="857131"/>
            </a:xfrm>
            <a:custGeom>
              <a:avLst/>
              <a:gdLst>
                <a:gd name="f0" fmla="val 10800000"/>
                <a:gd name="f1" fmla="val 5400000"/>
                <a:gd name="f2" fmla="val 180"/>
                <a:gd name="f3" fmla="val w"/>
                <a:gd name="f4" fmla="val h"/>
                <a:gd name="f5" fmla="val 0"/>
                <a:gd name="f6" fmla="val 1349812"/>
                <a:gd name="f7" fmla="val 857130"/>
                <a:gd name="f8" fmla="val 85713"/>
                <a:gd name="f9" fmla="val 38375"/>
                <a:gd name="f10" fmla="val 1264099"/>
                <a:gd name="f11" fmla="val 1311437"/>
                <a:gd name="f12" fmla="val 771417"/>
                <a:gd name="f13" fmla="val 818755"/>
                <a:gd name="f14" fmla="+- 0 0 -90"/>
                <a:gd name="f15" fmla="*/ f3 1 1349812"/>
                <a:gd name="f16" fmla="*/ f4 1 857130"/>
                <a:gd name="f17" fmla="+- f7 0 f5"/>
                <a:gd name="f18" fmla="+- f6 0 f5"/>
                <a:gd name="f19" fmla="*/ f14 f0 1"/>
                <a:gd name="f20" fmla="*/ f18 1 1349812"/>
                <a:gd name="f21" fmla="*/ f17 1 857130"/>
                <a:gd name="f22" fmla="*/ 0 f18 1"/>
                <a:gd name="f23" fmla="*/ 85713 f17 1"/>
                <a:gd name="f24" fmla="*/ 85713 f18 1"/>
                <a:gd name="f25" fmla="*/ 0 f17 1"/>
                <a:gd name="f26" fmla="*/ 1264099 f18 1"/>
                <a:gd name="f27" fmla="*/ 1349812 f18 1"/>
                <a:gd name="f28" fmla="*/ 771417 f17 1"/>
                <a:gd name="f29" fmla="*/ 857130 f17 1"/>
                <a:gd name="f30" fmla="*/ f19 1 f2"/>
                <a:gd name="f31" fmla="*/ f22 1 1349812"/>
                <a:gd name="f32" fmla="*/ f23 1 857130"/>
                <a:gd name="f33" fmla="*/ f24 1 1349812"/>
                <a:gd name="f34" fmla="*/ f25 1 857130"/>
                <a:gd name="f35" fmla="*/ f26 1 1349812"/>
                <a:gd name="f36" fmla="*/ f27 1 1349812"/>
                <a:gd name="f37" fmla="*/ f28 1 857130"/>
                <a:gd name="f38" fmla="*/ f29 1 857130"/>
                <a:gd name="f39" fmla="*/ f5 1 f20"/>
                <a:gd name="f40" fmla="*/ f6 1 f20"/>
                <a:gd name="f41" fmla="*/ f5 1 f21"/>
                <a:gd name="f42" fmla="*/ f7 1 f21"/>
                <a:gd name="f43" fmla="+- f30 0 f1"/>
                <a:gd name="f44" fmla="*/ f31 1 f20"/>
                <a:gd name="f45" fmla="*/ f32 1 f21"/>
                <a:gd name="f46" fmla="*/ f33 1 f20"/>
                <a:gd name="f47" fmla="*/ f34 1 f21"/>
                <a:gd name="f48" fmla="*/ f35 1 f20"/>
                <a:gd name="f49" fmla="*/ f36 1 f20"/>
                <a:gd name="f50" fmla="*/ f37 1 f21"/>
                <a:gd name="f51" fmla="*/ f38 1 f21"/>
                <a:gd name="f52" fmla="*/ f39 f15 1"/>
                <a:gd name="f53" fmla="*/ f40 f15 1"/>
                <a:gd name="f54" fmla="*/ f42 f16 1"/>
                <a:gd name="f55" fmla="*/ f41 f16 1"/>
                <a:gd name="f56" fmla="*/ f44 f15 1"/>
                <a:gd name="f57" fmla="*/ f45 f16 1"/>
                <a:gd name="f58" fmla="*/ f46 f15 1"/>
                <a:gd name="f59" fmla="*/ f47 f16 1"/>
                <a:gd name="f60" fmla="*/ f48 f15 1"/>
                <a:gd name="f61" fmla="*/ f49 f15 1"/>
                <a:gd name="f62" fmla="*/ f50 f16 1"/>
                <a:gd name="f63" fmla="*/ f51 f16 1"/>
              </a:gdLst>
              <a:ahLst/>
              <a:cxnLst>
                <a:cxn ang="3cd4">
                  <a:pos x="hc" y="t"/>
                </a:cxn>
                <a:cxn ang="0">
                  <a:pos x="r" y="vc"/>
                </a:cxn>
                <a:cxn ang="cd4">
                  <a:pos x="hc" y="b"/>
                </a:cxn>
                <a:cxn ang="cd2">
                  <a:pos x="l" y="vc"/>
                </a:cxn>
                <a:cxn ang="f43">
                  <a:pos x="f56" y="f57"/>
                </a:cxn>
                <a:cxn ang="f43">
                  <a:pos x="f58" y="f59"/>
                </a:cxn>
                <a:cxn ang="f43">
                  <a:pos x="f60" y="f59"/>
                </a:cxn>
                <a:cxn ang="f43">
                  <a:pos x="f61" y="f57"/>
                </a:cxn>
                <a:cxn ang="f43">
                  <a:pos x="f61" y="f62"/>
                </a:cxn>
                <a:cxn ang="f43">
                  <a:pos x="f60" y="f63"/>
                </a:cxn>
                <a:cxn ang="f43">
                  <a:pos x="f58" y="f63"/>
                </a:cxn>
                <a:cxn ang="f43">
                  <a:pos x="f56" y="f62"/>
                </a:cxn>
                <a:cxn ang="f43">
                  <a:pos x="f56" y="f57"/>
                </a:cxn>
              </a:cxnLst>
              <a:rect l="f52" t="f55" r="f53" b="f54"/>
              <a:pathLst>
                <a:path w="1349812" h="857130">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FFFFFF">
                <a:alpha val="90000"/>
              </a:srgbClr>
            </a:solidFill>
            <a:ln w="9528">
              <a:solidFill>
                <a:srgbClr val="4A7EBB"/>
              </a:solidFill>
              <a:prstDash val="solid"/>
            </a:ln>
            <a:effectLst>
              <a:outerShdw dist="22997" dir="5400000" algn="tl">
                <a:srgbClr val="000000">
                  <a:alpha val="35000"/>
                </a:srgbClr>
              </a:outerShdw>
            </a:effectLst>
          </p:spPr>
          <p:txBody>
            <a:bodyPr vert="horz" wrap="square" lIns="86063" tIns="86063" rIns="86063" bIns="86063" anchor="ctr" anchorCtr="1" compatLnSpc="1">
              <a:noAutofit/>
            </a:bodyPr>
            <a:lstStyle/>
            <a:p>
              <a:pPr marL="0" marR="0" lvl="0" indent="0" algn="ctr" defTabSz="711202" rtl="0" fontAlgn="auto" hangingPunct="1">
                <a:lnSpc>
                  <a:spcPct val="90000"/>
                </a:lnSpc>
                <a:spcBef>
                  <a:spcPts val="0"/>
                </a:spcBef>
                <a:spcAft>
                  <a:spcPts val="700"/>
                </a:spcAft>
                <a:buNone/>
                <a:tabLst/>
                <a:defRPr sz="1800" b="0" i="0" u="none" strike="noStrike" kern="0" cap="none" spc="0" baseline="0">
                  <a:solidFill>
                    <a:srgbClr val="000000"/>
                  </a:solidFill>
                  <a:uFillTx/>
                </a:defRPr>
              </a:pPr>
              <a:r>
                <a:rPr lang="ca-ES" sz="1400" b="0" i="0" u="none" strike="noStrike" kern="1200" cap="none" spc="0" baseline="0" dirty="0" smtClean="0">
                  <a:solidFill>
                    <a:srgbClr val="000000"/>
                  </a:solidFill>
                  <a:uFillTx/>
                  <a:latin typeface="Calibri"/>
                </a:rPr>
                <a:t>Problemes disciplinaris </a:t>
              </a:r>
              <a:r>
                <a:rPr lang="ca-ES" sz="1400" dirty="0" smtClean="0">
                  <a:solidFill>
                    <a:srgbClr val="000000"/>
                  </a:solidFill>
                  <a:latin typeface="Calibri"/>
                </a:rPr>
                <a:t>i</a:t>
              </a:r>
              <a:r>
                <a:rPr lang="ca-ES" sz="1400" b="0" i="0" u="none" strike="noStrike" kern="1200" cap="none" spc="0" baseline="0" dirty="0" smtClean="0">
                  <a:solidFill>
                    <a:srgbClr val="000000"/>
                  </a:solidFill>
                  <a:uFillTx/>
                  <a:latin typeface="Calibri"/>
                </a:rPr>
                <a:t> disrupcions</a:t>
              </a:r>
              <a:endParaRPr lang="ca-ES" sz="1400" b="0" i="0" u="none" strike="noStrike" kern="1200" cap="none" spc="0" baseline="0" dirty="0">
                <a:solidFill>
                  <a:srgbClr val="000000"/>
                </a:solidFill>
                <a:uFillTx/>
                <a:latin typeface="Calibri"/>
              </a:endParaRPr>
            </a:p>
          </p:txBody>
        </p:sp>
        <p:sp>
          <p:nvSpPr>
            <p:cNvPr id="26" name="25 Forma libre"/>
            <p:cNvSpPr/>
            <p:nvPr/>
          </p:nvSpPr>
          <p:spPr>
            <a:xfrm>
              <a:off x="6709199" y="3495732"/>
              <a:ext cx="1349809" cy="857131"/>
            </a:xfrm>
            <a:custGeom>
              <a:avLst/>
              <a:gdLst>
                <a:gd name="f0" fmla="val 10800000"/>
                <a:gd name="f1" fmla="val 5400000"/>
                <a:gd name="f2" fmla="val 16200000"/>
                <a:gd name="f3" fmla="val w"/>
                <a:gd name="f4" fmla="val h"/>
                <a:gd name="f5" fmla="val ss"/>
                <a:gd name="f6" fmla="val 0"/>
                <a:gd name="f7" fmla="*/ 5419351 1 1725033"/>
                <a:gd name="f8" fmla="val 45"/>
                <a:gd name="f9" fmla="val 216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4F81BD"/>
            </a:solidFill>
            <a:ln>
              <a:noFill/>
              <a:prstDash val="solid"/>
            </a:ln>
            <a:effectLst>
              <a:outerShdw dist="19997" dir="5400000" algn="tl">
                <a:srgbClr val="000000">
                  <a:alpha val="38000"/>
                </a:srgbClr>
              </a:outerShdw>
            </a:effectLst>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27" name="26 Forma libre"/>
            <p:cNvSpPr/>
            <p:nvPr/>
          </p:nvSpPr>
          <p:spPr>
            <a:xfrm>
              <a:off x="6859179" y="3638205"/>
              <a:ext cx="1349809" cy="857131"/>
            </a:xfrm>
            <a:custGeom>
              <a:avLst/>
              <a:gdLst>
                <a:gd name="f0" fmla="val 10800000"/>
                <a:gd name="f1" fmla="val 5400000"/>
                <a:gd name="f2" fmla="val 180"/>
                <a:gd name="f3" fmla="val w"/>
                <a:gd name="f4" fmla="val h"/>
                <a:gd name="f5" fmla="val 0"/>
                <a:gd name="f6" fmla="val 1349812"/>
                <a:gd name="f7" fmla="val 857130"/>
                <a:gd name="f8" fmla="val 85713"/>
                <a:gd name="f9" fmla="val 38375"/>
                <a:gd name="f10" fmla="val 1264099"/>
                <a:gd name="f11" fmla="val 1311437"/>
                <a:gd name="f12" fmla="val 771417"/>
                <a:gd name="f13" fmla="val 818755"/>
                <a:gd name="f14" fmla="+- 0 0 -90"/>
                <a:gd name="f15" fmla="*/ f3 1 1349812"/>
                <a:gd name="f16" fmla="*/ f4 1 857130"/>
                <a:gd name="f17" fmla="+- f7 0 f5"/>
                <a:gd name="f18" fmla="+- f6 0 f5"/>
                <a:gd name="f19" fmla="*/ f14 f0 1"/>
                <a:gd name="f20" fmla="*/ f18 1 1349812"/>
                <a:gd name="f21" fmla="*/ f17 1 857130"/>
                <a:gd name="f22" fmla="*/ 0 f18 1"/>
                <a:gd name="f23" fmla="*/ 85713 f17 1"/>
                <a:gd name="f24" fmla="*/ 85713 f18 1"/>
                <a:gd name="f25" fmla="*/ 0 f17 1"/>
                <a:gd name="f26" fmla="*/ 1264099 f18 1"/>
                <a:gd name="f27" fmla="*/ 1349812 f18 1"/>
                <a:gd name="f28" fmla="*/ 771417 f17 1"/>
                <a:gd name="f29" fmla="*/ 857130 f17 1"/>
                <a:gd name="f30" fmla="*/ f19 1 f2"/>
                <a:gd name="f31" fmla="*/ f22 1 1349812"/>
                <a:gd name="f32" fmla="*/ f23 1 857130"/>
                <a:gd name="f33" fmla="*/ f24 1 1349812"/>
                <a:gd name="f34" fmla="*/ f25 1 857130"/>
                <a:gd name="f35" fmla="*/ f26 1 1349812"/>
                <a:gd name="f36" fmla="*/ f27 1 1349812"/>
                <a:gd name="f37" fmla="*/ f28 1 857130"/>
                <a:gd name="f38" fmla="*/ f29 1 857130"/>
                <a:gd name="f39" fmla="*/ f5 1 f20"/>
                <a:gd name="f40" fmla="*/ f6 1 f20"/>
                <a:gd name="f41" fmla="*/ f5 1 f21"/>
                <a:gd name="f42" fmla="*/ f7 1 f21"/>
                <a:gd name="f43" fmla="+- f30 0 f1"/>
                <a:gd name="f44" fmla="*/ f31 1 f20"/>
                <a:gd name="f45" fmla="*/ f32 1 f21"/>
                <a:gd name="f46" fmla="*/ f33 1 f20"/>
                <a:gd name="f47" fmla="*/ f34 1 f21"/>
                <a:gd name="f48" fmla="*/ f35 1 f20"/>
                <a:gd name="f49" fmla="*/ f36 1 f20"/>
                <a:gd name="f50" fmla="*/ f37 1 f21"/>
                <a:gd name="f51" fmla="*/ f38 1 f21"/>
                <a:gd name="f52" fmla="*/ f39 f15 1"/>
                <a:gd name="f53" fmla="*/ f40 f15 1"/>
                <a:gd name="f54" fmla="*/ f42 f16 1"/>
                <a:gd name="f55" fmla="*/ f41 f16 1"/>
                <a:gd name="f56" fmla="*/ f44 f15 1"/>
                <a:gd name="f57" fmla="*/ f45 f16 1"/>
                <a:gd name="f58" fmla="*/ f46 f15 1"/>
                <a:gd name="f59" fmla="*/ f47 f16 1"/>
                <a:gd name="f60" fmla="*/ f48 f15 1"/>
                <a:gd name="f61" fmla="*/ f49 f15 1"/>
                <a:gd name="f62" fmla="*/ f50 f16 1"/>
                <a:gd name="f63" fmla="*/ f51 f16 1"/>
              </a:gdLst>
              <a:ahLst/>
              <a:cxnLst>
                <a:cxn ang="3cd4">
                  <a:pos x="hc" y="t"/>
                </a:cxn>
                <a:cxn ang="0">
                  <a:pos x="r" y="vc"/>
                </a:cxn>
                <a:cxn ang="cd4">
                  <a:pos x="hc" y="b"/>
                </a:cxn>
                <a:cxn ang="cd2">
                  <a:pos x="l" y="vc"/>
                </a:cxn>
                <a:cxn ang="f43">
                  <a:pos x="f56" y="f57"/>
                </a:cxn>
                <a:cxn ang="f43">
                  <a:pos x="f58" y="f59"/>
                </a:cxn>
                <a:cxn ang="f43">
                  <a:pos x="f60" y="f59"/>
                </a:cxn>
                <a:cxn ang="f43">
                  <a:pos x="f61" y="f57"/>
                </a:cxn>
                <a:cxn ang="f43">
                  <a:pos x="f61" y="f62"/>
                </a:cxn>
                <a:cxn ang="f43">
                  <a:pos x="f60" y="f63"/>
                </a:cxn>
                <a:cxn ang="f43">
                  <a:pos x="f58" y="f63"/>
                </a:cxn>
                <a:cxn ang="f43">
                  <a:pos x="f56" y="f62"/>
                </a:cxn>
                <a:cxn ang="f43">
                  <a:pos x="f56" y="f57"/>
                </a:cxn>
              </a:cxnLst>
              <a:rect l="f52" t="f55" r="f53" b="f54"/>
              <a:pathLst>
                <a:path w="1349812" h="857130">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FFFFFF">
                <a:alpha val="90000"/>
              </a:srgbClr>
            </a:solidFill>
            <a:ln w="9528">
              <a:solidFill>
                <a:srgbClr val="4A7EBB"/>
              </a:solidFill>
              <a:prstDash val="solid"/>
            </a:ln>
            <a:effectLst>
              <a:outerShdw dist="22997" dir="5400000" algn="tl">
                <a:srgbClr val="000000">
                  <a:alpha val="35000"/>
                </a:srgbClr>
              </a:outerShdw>
            </a:effectLst>
          </p:spPr>
          <p:txBody>
            <a:bodyPr vert="horz" wrap="square" lIns="86063" tIns="86063" rIns="86063" bIns="86063" anchor="ctr" anchorCtr="1" compatLnSpc="1">
              <a:noAutofit/>
            </a:bodyPr>
            <a:lstStyle/>
            <a:p>
              <a:pPr marL="0" marR="0" lvl="0" indent="0" algn="ctr" defTabSz="711202" rtl="0" fontAlgn="auto" hangingPunct="1">
                <a:lnSpc>
                  <a:spcPct val="90000"/>
                </a:lnSpc>
                <a:spcBef>
                  <a:spcPts val="0"/>
                </a:spcBef>
                <a:spcAft>
                  <a:spcPts val="700"/>
                </a:spcAft>
                <a:buNone/>
                <a:tabLst/>
                <a:defRPr sz="1800" b="0" i="0" u="none" strike="noStrike" kern="0" cap="none" spc="0" baseline="0">
                  <a:solidFill>
                    <a:srgbClr val="000000"/>
                  </a:solidFill>
                  <a:uFillTx/>
                </a:defRPr>
              </a:pPr>
              <a:r>
                <a:rPr lang="ca-ES" sz="1400" b="0" i="0" u="none" strike="noStrike" kern="1200" cap="none" spc="0" baseline="0" dirty="0" smtClean="0">
                  <a:solidFill>
                    <a:srgbClr val="000000"/>
                  </a:solidFill>
                  <a:uFillTx/>
                  <a:latin typeface="Calibri"/>
                </a:rPr>
                <a:t>Temps d’atenció</a:t>
              </a:r>
              <a:endParaRPr lang="ca-ES" sz="1400" b="0" i="0" u="none" strike="noStrike" kern="1200" cap="none" spc="0" baseline="0" dirty="0">
                <a:solidFill>
                  <a:srgbClr val="000000"/>
                </a:solidFill>
                <a:uFillTx/>
                <a:latin typeface="Calibri"/>
              </a:endParaRPr>
            </a:p>
          </p:txBody>
        </p:sp>
        <p:sp>
          <p:nvSpPr>
            <p:cNvPr id="28" name="27 Forma libre"/>
            <p:cNvSpPr/>
            <p:nvPr/>
          </p:nvSpPr>
          <p:spPr>
            <a:xfrm>
              <a:off x="5884319" y="4745434"/>
              <a:ext cx="1349809" cy="857131"/>
            </a:xfrm>
            <a:custGeom>
              <a:avLst/>
              <a:gdLst>
                <a:gd name="f0" fmla="val 10800000"/>
                <a:gd name="f1" fmla="val 5400000"/>
                <a:gd name="f2" fmla="val 16200000"/>
                <a:gd name="f3" fmla="val w"/>
                <a:gd name="f4" fmla="val h"/>
                <a:gd name="f5" fmla="val ss"/>
                <a:gd name="f6" fmla="val 0"/>
                <a:gd name="f7" fmla="*/ 5419351 1 1725033"/>
                <a:gd name="f8" fmla="val 45"/>
                <a:gd name="f9" fmla="val 216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E46C0A"/>
            </a:solidFill>
            <a:ln>
              <a:noFill/>
              <a:prstDash val="solid"/>
            </a:ln>
            <a:effectLst>
              <a:outerShdw dist="19997" dir="5400000" algn="tl">
                <a:srgbClr val="000000">
                  <a:alpha val="38000"/>
                </a:srgbClr>
              </a:outerShdw>
            </a:effectLst>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29" name="28 Forma libre"/>
            <p:cNvSpPr/>
            <p:nvPr/>
          </p:nvSpPr>
          <p:spPr>
            <a:xfrm>
              <a:off x="6034299" y="4887906"/>
              <a:ext cx="1349809" cy="857131"/>
            </a:xfrm>
            <a:custGeom>
              <a:avLst/>
              <a:gdLst>
                <a:gd name="f0" fmla="val 10800000"/>
                <a:gd name="f1" fmla="val 5400000"/>
                <a:gd name="f2" fmla="val 180"/>
                <a:gd name="f3" fmla="val w"/>
                <a:gd name="f4" fmla="val h"/>
                <a:gd name="f5" fmla="val 0"/>
                <a:gd name="f6" fmla="val 1349812"/>
                <a:gd name="f7" fmla="val 857130"/>
                <a:gd name="f8" fmla="val 85713"/>
                <a:gd name="f9" fmla="val 38375"/>
                <a:gd name="f10" fmla="val 1264099"/>
                <a:gd name="f11" fmla="val 1311437"/>
                <a:gd name="f12" fmla="val 771417"/>
                <a:gd name="f13" fmla="val 818755"/>
                <a:gd name="f14" fmla="+- 0 0 -90"/>
                <a:gd name="f15" fmla="*/ f3 1 1349812"/>
                <a:gd name="f16" fmla="*/ f4 1 857130"/>
                <a:gd name="f17" fmla="+- f7 0 f5"/>
                <a:gd name="f18" fmla="+- f6 0 f5"/>
                <a:gd name="f19" fmla="*/ f14 f0 1"/>
                <a:gd name="f20" fmla="*/ f18 1 1349812"/>
                <a:gd name="f21" fmla="*/ f17 1 857130"/>
                <a:gd name="f22" fmla="*/ 0 f18 1"/>
                <a:gd name="f23" fmla="*/ 85713 f17 1"/>
                <a:gd name="f24" fmla="*/ 85713 f18 1"/>
                <a:gd name="f25" fmla="*/ 0 f17 1"/>
                <a:gd name="f26" fmla="*/ 1264099 f18 1"/>
                <a:gd name="f27" fmla="*/ 1349812 f18 1"/>
                <a:gd name="f28" fmla="*/ 771417 f17 1"/>
                <a:gd name="f29" fmla="*/ 857130 f17 1"/>
                <a:gd name="f30" fmla="*/ f19 1 f2"/>
                <a:gd name="f31" fmla="*/ f22 1 1349812"/>
                <a:gd name="f32" fmla="*/ f23 1 857130"/>
                <a:gd name="f33" fmla="*/ f24 1 1349812"/>
                <a:gd name="f34" fmla="*/ f25 1 857130"/>
                <a:gd name="f35" fmla="*/ f26 1 1349812"/>
                <a:gd name="f36" fmla="*/ f27 1 1349812"/>
                <a:gd name="f37" fmla="*/ f28 1 857130"/>
                <a:gd name="f38" fmla="*/ f29 1 857130"/>
                <a:gd name="f39" fmla="*/ f5 1 f20"/>
                <a:gd name="f40" fmla="*/ f6 1 f20"/>
                <a:gd name="f41" fmla="*/ f5 1 f21"/>
                <a:gd name="f42" fmla="*/ f7 1 f21"/>
                <a:gd name="f43" fmla="+- f30 0 f1"/>
                <a:gd name="f44" fmla="*/ f31 1 f20"/>
                <a:gd name="f45" fmla="*/ f32 1 f21"/>
                <a:gd name="f46" fmla="*/ f33 1 f20"/>
                <a:gd name="f47" fmla="*/ f34 1 f21"/>
                <a:gd name="f48" fmla="*/ f35 1 f20"/>
                <a:gd name="f49" fmla="*/ f36 1 f20"/>
                <a:gd name="f50" fmla="*/ f37 1 f21"/>
                <a:gd name="f51" fmla="*/ f38 1 f21"/>
                <a:gd name="f52" fmla="*/ f39 f15 1"/>
                <a:gd name="f53" fmla="*/ f40 f15 1"/>
                <a:gd name="f54" fmla="*/ f42 f16 1"/>
                <a:gd name="f55" fmla="*/ f41 f16 1"/>
                <a:gd name="f56" fmla="*/ f44 f15 1"/>
                <a:gd name="f57" fmla="*/ f45 f16 1"/>
                <a:gd name="f58" fmla="*/ f46 f15 1"/>
                <a:gd name="f59" fmla="*/ f47 f16 1"/>
                <a:gd name="f60" fmla="*/ f48 f15 1"/>
                <a:gd name="f61" fmla="*/ f49 f15 1"/>
                <a:gd name="f62" fmla="*/ f50 f16 1"/>
                <a:gd name="f63" fmla="*/ f51 f16 1"/>
              </a:gdLst>
              <a:ahLst/>
              <a:cxnLst>
                <a:cxn ang="3cd4">
                  <a:pos x="hc" y="t"/>
                </a:cxn>
                <a:cxn ang="0">
                  <a:pos x="r" y="vc"/>
                </a:cxn>
                <a:cxn ang="cd4">
                  <a:pos x="hc" y="b"/>
                </a:cxn>
                <a:cxn ang="cd2">
                  <a:pos x="l" y="vc"/>
                </a:cxn>
                <a:cxn ang="f43">
                  <a:pos x="f56" y="f57"/>
                </a:cxn>
                <a:cxn ang="f43">
                  <a:pos x="f58" y="f59"/>
                </a:cxn>
                <a:cxn ang="f43">
                  <a:pos x="f60" y="f59"/>
                </a:cxn>
                <a:cxn ang="f43">
                  <a:pos x="f61" y="f57"/>
                </a:cxn>
                <a:cxn ang="f43">
                  <a:pos x="f61" y="f62"/>
                </a:cxn>
                <a:cxn ang="f43">
                  <a:pos x="f60" y="f63"/>
                </a:cxn>
                <a:cxn ang="f43">
                  <a:pos x="f58" y="f63"/>
                </a:cxn>
                <a:cxn ang="f43">
                  <a:pos x="f56" y="f62"/>
                </a:cxn>
                <a:cxn ang="f43">
                  <a:pos x="f56" y="f57"/>
                </a:cxn>
              </a:cxnLst>
              <a:rect l="f52" t="f55" r="f53" b="f54"/>
              <a:pathLst>
                <a:path w="1349812" h="857130">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FFFFFF">
                <a:alpha val="90000"/>
              </a:srgbClr>
            </a:solidFill>
            <a:ln w="9528">
              <a:solidFill>
                <a:srgbClr val="4A7EBB"/>
              </a:solidFill>
              <a:prstDash val="solid"/>
            </a:ln>
            <a:effectLst>
              <a:outerShdw dist="22997" dir="5400000" algn="tl">
                <a:srgbClr val="000000">
                  <a:alpha val="35000"/>
                </a:srgbClr>
              </a:outerShdw>
            </a:effectLst>
          </p:spPr>
          <p:txBody>
            <a:bodyPr vert="horz" wrap="square" lIns="86063" tIns="86063" rIns="86063" bIns="86063" anchor="ctr" anchorCtr="1" compatLnSpc="1">
              <a:noAutofit/>
            </a:bodyPr>
            <a:lstStyle/>
            <a:p>
              <a:pPr marL="0" marR="0" lvl="0" indent="0" algn="ctr" defTabSz="711202" rtl="0" fontAlgn="auto" hangingPunct="1">
                <a:lnSpc>
                  <a:spcPct val="90000"/>
                </a:lnSpc>
                <a:spcBef>
                  <a:spcPts val="0"/>
                </a:spcBef>
                <a:spcAft>
                  <a:spcPts val="700"/>
                </a:spcAft>
                <a:buNone/>
                <a:tabLst/>
                <a:defRPr sz="1800" b="0" i="0" u="none" strike="noStrike" kern="0" cap="none" spc="0" baseline="0">
                  <a:solidFill>
                    <a:srgbClr val="000000"/>
                  </a:solidFill>
                  <a:uFillTx/>
                </a:defRPr>
              </a:pPr>
              <a:r>
                <a:rPr lang="ca-ES" sz="1400" b="0" i="0" u="none" strike="noStrike" kern="1200" cap="none" spc="0" baseline="0" dirty="0" smtClean="0">
                  <a:solidFill>
                    <a:srgbClr val="000000"/>
                  </a:solidFill>
                  <a:uFillTx/>
                  <a:latin typeface="Calibri"/>
                </a:rPr>
                <a:t>Temps de no aprenentatge</a:t>
              </a:r>
              <a:r>
                <a:rPr lang="es-ES" sz="1400" b="0" i="0" u="none" strike="noStrike" kern="1200" cap="none" spc="0" baseline="0" dirty="0" smtClean="0">
                  <a:solidFill>
                    <a:srgbClr val="000000"/>
                  </a:solidFill>
                  <a:uFillTx/>
                  <a:latin typeface="Calibri"/>
                </a:rPr>
                <a:t>*</a:t>
              </a:r>
              <a:endParaRPr lang="es-ES" sz="1400" b="0" i="0" u="none" strike="noStrike" kern="1200" cap="none" spc="0" baseline="0" dirty="0">
                <a:solidFill>
                  <a:srgbClr val="000000"/>
                </a:solidFill>
                <a:uFillTx/>
                <a:latin typeface="Calibri"/>
              </a:endParaRPr>
            </a:p>
          </p:txBody>
        </p:sp>
        <p:sp>
          <p:nvSpPr>
            <p:cNvPr id="30" name="29 Forma libre"/>
            <p:cNvSpPr/>
            <p:nvPr/>
          </p:nvSpPr>
          <p:spPr>
            <a:xfrm>
              <a:off x="7534089" y="4745434"/>
              <a:ext cx="1349809" cy="857131"/>
            </a:xfrm>
            <a:custGeom>
              <a:avLst/>
              <a:gdLst>
                <a:gd name="f0" fmla="val 10800000"/>
                <a:gd name="f1" fmla="val 5400000"/>
                <a:gd name="f2" fmla="val 16200000"/>
                <a:gd name="f3" fmla="val w"/>
                <a:gd name="f4" fmla="val h"/>
                <a:gd name="f5" fmla="val ss"/>
                <a:gd name="f6" fmla="val 0"/>
                <a:gd name="f7" fmla="*/ 5419351 1 1725033"/>
                <a:gd name="f8" fmla="val 45"/>
                <a:gd name="f9" fmla="val 216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00B050"/>
            </a:solidFill>
            <a:ln>
              <a:noFill/>
              <a:prstDash val="solid"/>
            </a:ln>
            <a:effectLst>
              <a:outerShdw dist="19997" dir="5400000" algn="tl">
                <a:srgbClr val="000000">
                  <a:alpha val="38000"/>
                </a:srgbClr>
              </a:outerShdw>
            </a:effectLst>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400" b="0" i="0" u="none" strike="noStrike" kern="1200" cap="none" spc="0" baseline="0">
                <a:solidFill>
                  <a:srgbClr val="000000"/>
                </a:solidFill>
                <a:uFillTx/>
                <a:latin typeface="Calibri"/>
              </a:endParaRPr>
            </a:p>
          </p:txBody>
        </p:sp>
        <p:sp>
          <p:nvSpPr>
            <p:cNvPr id="31" name="30 Forma libre"/>
            <p:cNvSpPr/>
            <p:nvPr/>
          </p:nvSpPr>
          <p:spPr>
            <a:xfrm>
              <a:off x="7684068" y="4887906"/>
              <a:ext cx="1349809" cy="857131"/>
            </a:xfrm>
            <a:custGeom>
              <a:avLst/>
              <a:gdLst>
                <a:gd name="f0" fmla="val 10800000"/>
                <a:gd name="f1" fmla="val 5400000"/>
                <a:gd name="f2" fmla="val 180"/>
                <a:gd name="f3" fmla="val w"/>
                <a:gd name="f4" fmla="val h"/>
                <a:gd name="f5" fmla="val 0"/>
                <a:gd name="f6" fmla="val 1349812"/>
                <a:gd name="f7" fmla="val 857130"/>
                <a:gd name="f8" fmla="val 85713"/>
                <a:gd name="f9" fmla="val 38375"/>
                <a:gd name="f10" fmla="val 1264099"/>
                <a:gd name="f11" fmla="val 1311437"/>
                <a:gd name="f12" fmla="val 771417"/>
                <a:gd name="f13" fmla="val 818755"/>
                <a:gd name="f14" fmla="+- 0 0 -90"/>
                <a:gd name="f15" fmla="*/ f3 1 1349812"/>
                <a:gd name="f16" fmla="*/ f4 1 857130"/>
                <a:gd name="f17" fmla="+- f7 0 f5"/>
                <a:gd name="f18" fmla="+- f6 0 f5"/>
                <a:gd name="f19" fmla="*/ f14 f0 1"/>
                <a:gd name="f20" fmla="*/ f18 1 1349812"/>
                <a:gd name="f21" fmla="*/ f17 1 857130"/>
                <a:gd name="f22" fmla="*/ 0 f18 1"/>
                <a:gd name="f23" fmla="*/ 85713 f17 1"/>
                <a:gd name="f24" fmla="*/ 85713 f18 1"/>
                <a:gd name="f25" fmla="*/ 0 f17 1"/>
                <a:gd name="f26" fmla="*/ 1264099 f18 1"/>
                <a:gd name="f27" fmla="*/ 1349812 f18 1"/>
                <a:gd name="f28" fmla="*/ 771417 f17 1"/>
                <a:gd name="f29" fmla="*/ 857130 f17 1"/>
                <a:gd name="f30" fmla="*/ f19 1 f2"/>
                <a:gd name="f31" fmla="*/ f22 1 1349812"/>
                <a:gd name="f32" fmla="*/ f23 1 857130"/>
                <a:gd name="f33" fmla="*/ f24 1 1349812"/>
                <a:gd name="f34" fmla="*/ f25 1 857130"/>
                <a:gd name="f35" fmla="*/ f26 1 1349812"/>
                <a:gd name="f36" fmla="*/ f27 1 1349812"/>
                <a:gd name="f37" fmla="*/ f28 1 857130"/>
                <a:gd name="f38" fmla="*/ f29 1 857130"/>
                <a:gd name="f39" fmla="*/ f5 1 f20"/>
                <a:gd name="f40" fmla="*/ f6 1 f20"/>
                <a:gd name="f41" fmla="*/ f5 1 f21"/>
                <a:gd name="f42" fmla="*/ f7 1 f21"/>
                <a:gd name="f43" fmla="+- f30 0 f1"/>
                <a:gd name="f44" fmla="*/ f31 1 f20"/>
                <a:gd name="f45" fmla="*/ f32 1 f21"/>
                <a:gd name="f46" fmla="*/ f33 1 f20"/>
                <a:gd name="f47" fmla="*/ f34 1 f21"/>
                <a:gd name="f48" fmla="*/ f35 1 f20"/>
                <a:gd name="f49" fmla="*/ f36 1 f20"/>
                <a:gd name="f50" fmla="*/ f37 1 f21"/>
                <a:gd name="f51" fmla="*/ f38 1 f21"/>
                <a:gd name="f52" fmla="*/ f39 f15 1"/>
                <a:gd name="f53" fmla="*/ f40 f15 1"/>
                <a:gd name="f54" fmla="*/ f42 f16 1"/>
                <a:gd name="f55" fmla="*/ f41 f16 1"/>
                <a:gd name="f56" fmla="*/ f44 f15 1"/>
                <a:gd name="f57" fmla="*/ f45 f16 1"/>
                <a:gd name="f58" fmla="*/ f46 f15 1"/>
                <a:gd name="f59" fmla="*/ f47 f16 1"/>
                <a:gd name="f60" fmla="*/ f48 f15 1"/>
                <a:gd name="f61" fmla="*/ f49 f15 1"/>
                <a:gd name="f62" fmla="*/ f50 f16 1"/>
                <a:gd name="f63" fmla="*/ f51 f16 1"/>
              </a:gdLst>
              <a:ahLst/>
              <a:cxnLst>
                <a:cxn ang="3cd4">
                  <a:pos x="hc" y="t"/>
                </a:cxn>
                <a:cxn ang="0">
                  <a:pos x="r" y="vc"/>
                </a:cxn>
                <a:cxn ang="cd4">
                  <a:pos x="hc" y="b"/>
                </a:cxn>
                <a:cxn ang="cd2">
                  <a:pos x="l" y="vc"/>
                </a:cxn>
                <a:cxn ang="f43">
                  <a:pos x="f56" y="f57"/>
                </a:cxn>
                <a:cxn ang="f43">
                  <a:pos x="f58" y="f59"/>
                </a:cxn>
                <a:cxn ang="f43">
                  <a:pos x="f60" y="f59"/>
                </a:cxn>
                <a:cxn ang="f43">
                  <a:pos x="f61" y="f57"/>
                </a:cxn>
                <a:cxn ang="f43">
                  <a:pos x="f61" y="f62"/>
                </a:cxn>
                <a:cxn ang="f43">
                  <a:pos x="f60" y="f63"/>
                </a:cxn>
                <a:cxn ang="f43">
                  <a:pos x="f58" y="f63"/>
                </a:cxn>
                <a:cxn ang="f43">
                  <a:pos x="f56" y="f62"/>
                </a:cxn>
                <a:cxn ang="f43">
                  <a:pos x="f56" y="f57"/>
                </a:cxn>
              </a:cxnLst>
              <a:rect l="f52" t="f55" r="f53" b="f54"/>
              <a:pathLst>
                <a:path w="1349812" h="857130">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FFFFFF">
                <a:alpha val="90000"/>
              </a:srgbClr>
            </a:solidFill>
            <a:ln w="9528">
              <a:solidFill>
                <a:srgbClr val="4A7EBB"/>
              </a:solidFill>
              <a:prstDash val="solid"/>
            </a:ln>
            <a:effectLst>
              <a:outerShdw dist="22997" dir="5400000" algn="tl">
                <a:srgbClr val="000000">
                  <a:alpha val="35000"/>
                </a:srgbClr>
              </a:outerShdw>
            </a:effectLst>
          </p:spPr>
          <p:txBody>
            <a:bodyPr vert="horz" wrap="square" lIns="86063" tIns="86063" rIns="86063" bIns="86063" anchor="ctr" anchorCtr="1" compatLnSpc="1">
              <a:noAutofit/>
            </a:bodyPr>
            <a:lstStyle/>
            <a:p>
              <a:pPr marL="0" marR="0" lvl="0" indent="0" algn="ctr" defTabSz="711202" rtl="0" fontAlgn="auto" hangingPunct="1">
                <a:lnSpc>
                  <a:spcPct val="90000"/>
                </a:lnSpc>
                <a:spcBef>
                  <a:spcPts val="0"/>
                </a:spcBef>
                <a:spcAft>
                  <a:spcPts val="700"/>
                </a:spcAft>
                <a:buNone/>
                <a:tabLst/>
                <a:defRPr sz="1800" b="0" i="0" u="none" strike="noStrike" kern="0" cap="none" spc="0" baseline="0">
                  <a:solidFill>
                    <a:srgbClr val="000000"/>
                  </a:solidFill>
                  <a:uFillTx/>
                </a:defRPr>
              </a:pPr>
              <a:r>
                <a:rPr lang="ca-ES" sz="1400" b="0" i="0" u="none" strike="noStrike" kern="1200" cap="none" spc="0" baseline="0" dirty="0" smtClean="0">
                  <a:solidFill>
                    <a:srgbClr val="000000"/>
                  </a:solidFill>
                  <a:uFillTx/>
                  <a:latin typeface="Calibri"/>
                </a:rPr>
                <a:t>Temps real d’aprenentatge</a:t>
              </a:r>
              <a:endParaRPr lang="ca-ES" sz="1400" b="0" i="0" u="none" strike="noStrike" kern="1200" cap="none" spc="0" baseline="0" dirty="0">
                <a:solidFill>
                  <a:srgbClr val="000000"/>
                </a:solidFill>
                <a:uFillTx/>
                <a:latin typeface="Calibri"/>
              </a:endParaRPr>
            </a:p>
          </p:txBody>
        </p:sp>
      </p:grpSp>
      <p:sp>
        <p:nvSpPr>
          <p:cNvPr id="32" name="5 Rectángulo"/>
          <p:cNvSpPr/>
          <p:nvPr/>
        </p:nvSpPr>
        <p:spPr>
          <a:xfrm>
            <a:off x="4266602" y="6395118"/>
            <a:ext cx="4680520" cy="430887"/>
          </a:xfrm>
          <a:prstGeom prst="rect">
            <a:avLst/>
          </a:prstGeom>
          <a:noFill/>
          <a:ln>
            <a:noFill/>
            <a:prstDash val="solid"/>
          </a:ln>
        </p:spPr>
        <p:txBody>
          <a:bodyPr vert="horz" wrap="square" lIns="91440" tIns="45720" rIns="91440" bIns="45720" anchor="t" anchorCtr="0" compatLnSpc="1">
            <a:spAutoFit/>
          </a:bodyPr>
          <a:lstStyle/>
          <a:p>
            <a:pPr marL="0" marR="0" lvl="0" indent="0"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100" b="0" i="0" u="none" strike="noStrike" kern="1200" cap="none" spc="0" baseline="0" dirty="0">
                <a:solidFill>
                  <a:srgbClr val="000000"/>
                </a:solidFill>
                <a:uFillTx/>
                <a:latin typeface="Calibri"/>
              </a:rPr>
              <a:t>*El material </a:t>
            </a:r>
            <a:r>
              <a:rPr lang="es-ES" sz="1100" b="0" i="0" u="none" strike="noStrike" kern="1200" cap="none" spc="0" baseline="0" dirty="0" err="1" smtClean="0">
                <a:solidFill>
                  <a:srgbClr val="000000"/>
                </a:solidFill>
                <a:uFillTx/>
                <a:latin typeface="Calibri"/>
              </a:rPr>
              <a:t>acadèmic</a:t>
            </a:r>
            <a:r>
              <a:rPr lang="es-ES" sz="1100" b="0" i="0" u="none" strike="noStrike" kern="1200" cap="none" spc="0" baseline="0" dirty="0" smtClean="0">
                <a:solidFill>
                  <a:srgbClr val="000000"/>
                </a:solidFill>
                <a:uFillTx/>
                <a:latin typeface="Calibri"/>
              </a:rPr>
              <a:t> </a:t>
            </a:r>
            <a:r>
              <a:rPr lang="es-ES" sz="1100" b="0" i="0" u="none" strike="noStrike" kern="1200" cap="none" spc="0" baseline="0" dirty="0">
                <a:solidFill>
                  <a:srgbClr val="000000"/>
                </a:solidFill>
                <a:uFillTx/>
                <a:latin typeface="Calibri"/>
              </a:rPr>
              <a:t>no </a:t>
            </a:r>
            <a:r>
              <a:rPr lang="es-ES" sz="1100" b="0" i="0" u="none" strike="noStrike" kern="1200" cap="none" spc="0" baseline="0" dirty="0" err="1" smtClean="0">
                <a:solidFill>
                  <a:srgbClr val="000000"/>
                </a:solidFill>
                <a:uFillTx/>
                <a:latin typeface="Calibri"/>
              </a:rPr>
              <a:t>suposa</a:t>
            </a:r>
            <a:r>
              <a:rPr lang="es-ES" sz="1100" b="0" i="0" u="none" strike="noStrike" kern="1200" cap="none" spc="0" baseline="0" dirty="0" smtClean="0">
                <a:solidFill>
                  <a:srgbClr val="000000"/>
                </a:solidFill>
                <a:uFillTx/>
                <a:latin typeface="Calibri"/>
              </a:rPr>
              <a:t> </a:t>
            </a:r>
            <a:r>
              <a:rPr lang="es-ES" sz="1100" b="0" i="0" u="none" strike="noStrike" kern="1200" cap="none" spc="0" baseline="0" dirty="0" err="1" smtClean="0">
                <a:solidFill>
                  <a:srgbClr val="000000"/>
                </a:solidFill>
                <a:uFillTx/>
                <a:latin typeface="Calibri"/>
              </a:rPr>
              <a:t>suficient</a:t>
            </a:r>
            <a:r>
              <a:rPr lang="es-ES" sz="1100" b="0" i="0" u="none" strike="noStrike" kern="1200" cap="none" spc="0" baseline="0" dirty="0" smtClean="0">
                <a:solidFill>
                  <a:srgbClr val="000000"/>
                </a:solidFill>
                <a:uFillTx/>
                <a:latin typeface="Calibri"/>
              </a:rPr>
              <a:t> </a:t>
            </a:r>
            <a:r>
              <a:rPr lang="es-ES" sz="1100" b="0" i="0" u="none" strike="noStrike" kern="1200" cap="none" spc="0" baseline="0" dirty="0" err="1" smtClean="0">
                <a:solidFill>
                  <a:srgbClr val="000000"/>
                </a:solidFill>
                <a:uFillTx/>
                <a:latin typeface="Calibri"/>
              </a:rPr>
              <a:t>dificultat</a:t>
            </a:r>
            <a:r>
              <a:rPr lang="es-ES" sz="1100" b="0" i="0" u="none" strike="noStrike" kern="1200" cap="none" spc="0" baseline="0" dirty="0" smtClean="0">
                <a:solidFill>
                  <a:srgbClr val="000000"/>
                </a:solidFill>
                <a:uFillTx/>
                <a:latin typeface="Calibri"/>
              </a:rPr>
              <a:t> </a:t>
            </a:r>
            <a:r>
              <a:rPr lang="es-ES" sz="1100" dirty="0">
                <a:solidFill>
                  <a:srgbClr val="000000"/>
                </a:solidFill>
                <a:latin typeface="Calibri"/>
              </a:rPr>
              <a:t>i</a:t>
            </a:r>
            <a:r>
              <a:rPr lang="es-ES" sz="1100" b="0" i="0" u="none" strike="noStrike" kern="1200" cap="none" spc="0" baseline="0" dirty="0" smtClean="0">
                <a:solidFill>
                  <a:srgbClr val="000000"/>
                </a:solidFill>
                <a:uFillTx/>
                <a:latin typeface="Calibri"/>
              </a:rPr>
              <a:t>/o </a:t>
            </a:r>
            <a:r>
              <a:rPr lang="es-ES" sz="1100" b="0" i="0" u="none" strike="noStrike" kern="1200" cap="none" spc="0" baseline="0" dirty="0">
                <a:solidFill>
                  <a:srgbClr val="000000"/>
                </a:solidFill>
                <a:uFillTx/>
                <a:latin typeface="Calibri"/>
              </a:rPr>
              <a:t>interés, no </a:t>
            </a:r>
            <a:r>
              <a:rPr lang="es-ES" sz="1100" b="0" i="0" u="none" strike="noStrike" kern="1200" cap="none" spc="0" baseline="0" dirty="0" err="1" smtClean="0">
                <a:solidFill>
                  <a:srgbClr val="000000"/>
                </a:solidFill>
                <a:uFillTx/>
                <a:latin typeface="Calibri"/>
              </a:rPr>
              <a:t>està</a:t>
            </a:r>
            <a:r>
              <a:rPr lang="es-ES" sz="1100" b="0" i="0" u="none" strike="noStrike" kern="1200" cap="none" spc="0" baseline="0" dirty="0" smtClean="0">
                <a:solidFill>
                  <a:srgbClr val="000000"/>
                </a:solidFill>
                <a:uFillTx/>
                <a:latin typeface="Calibri"/>
              </a:rPr>
              <a:t> </a:t>
            </a:r>
            <a:r>
              <a:rPr lang="es-ES" sz="1100" b="0" i="0" u="none" strike="noStrike" kern="1200" cap="none" spc="0" baseline="0" dirty="0" err="1" smtClean="0">
                <a:solidFill>
                  <a:srgbClr val="000000"/>
                </a:solidFill>
                <a:uFillTx/>
                <a:latin typeface="Calibri"/>
              </a:rPr>
              <a:t>alienat</a:t>
            </a:r>
            <a:r>
              <a:rPr lang="es-ES" sz="1100" b="0" i="0" u="none" strike="noStrike" kern="1200" cap="none" spc="0" baseline="0" dirty="0" smtClean="0">
                <a:solidFill>
                  <a:srgbClr val="000000"/>
                </a:solidFill>
                <a:uFillTx/>
                <a:latin typeface="Calibri"/>
              </a:rPr>
              <a:t> </a:t>
            </a:r>
            <a:r>
              <a:rPr lang="es-ES" sz="1100" b="0" i="0" u="none" strike="noStrike" kern="1200" cap="none" spc="0" baseline="0" dirty="0" err="1" smtClean="0">
                <a:solidFill>
                  <a:srgbClr val="000000"/>
                </a:solidFill>
                <a:uFillTx/>
                <a:latin typeface="Calibri"/>
              </a:rPr>
              <a:t>amb</a:t>
            </a:r>
            <a:r>
              <a:rPr lang="es-ES" sz="1100" b="0" i="0" u="none" strike="noStrike" kern="1200" cap="none" spc="0" baseline="0" dirty="0" smtClean="0">
                <a:solidFill>
                  <a:srgbClr val="000000"/>
                </a:solidFill>
                <a:uFillTx/>
                <a:latin typeface="Calibri"/>
              </a:rPr>
              <a:t> </a:t>
            </a:r>
            <a:r>
              <a:rPr lang="es-ES" sz="1100" b="0" i="0" u="none" strike="noStrike" kern="1200" cap="none" spc="0" baseline="0" dirty="0">
                <a:solidFill>
                  <a:srgbClr val="000000"/>
                </a:solidFill>
                <a:uFillTx/>
                <a:latin typeface="Calibri"/>
              </a:rPr>
              <a:t>el currículum</a:t>
            </a:r>
          </a:p>
        </p:txBody>
      </p:sp>
      <p:sp>
        <p:nvSpPr>
          <p:cNvPr id="33" name="6 Rectángulo"/>
          <p:cNvSpPr/>
          <p:nvPr/>
        </p:nvSpPr>
        <p:spPr>
          <a:xfrm>
            <a:off x="107506" y="6479758"/>
            <a:ext cx="4320475" cy="261609"/>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100" b="0" i="0" u="none" strike="noStrike" kern="1200" cap="none" spc="0" baseline="0" dirty="0" smtClean="0">
                <a:solidFill>
                  <a:srgbClr val="000000"/>
                </a:solidFill>
                <a:uFillTx/>
                <a:latin typeface="Calibri"/>
              </a:rPr>
              <a:t>Font: </a:t>
            </a:r>
            <a:r>
              <a:rPr lang="es-ES" sz="1100" b="0" i="0" u="none" strike="noStrike" kern="1200" cap="none" spc="0" baseline="0" dirty="0" err="1" smtClean="0">
                <a:solidFill>
                  <a:srgbClr val="000000"/>
                </a:solidFill>
                <a:uFillTx/>
                <a:latin typeface="Calibri"/>
              </a:rPr>
              <a:t>adaptació</a:t>
            </a:r>
            <a:r>
              <a:rPr lang="es-ES" sz="1100" b="0" i="0" u="none" strike="noStrike" kern="1200" cap="none" spc="0" baseline="0" dirty="0" smtClean="0">
                <a:solidFill>
                  <a:srgbClr val="000000"/>
                </a:solidFill>
                <a:uFillTx/>
                <a:latin typeface="Calibri"/>
              </a:rPr>
              <a:t> </a:t>
            </a:r>
            <a:r>
              <a:rPr lang="es-ES" sz="1100" b="0" i="0" u="none" strike="noStrike" kern="1200" cap="none" spc="0" baseline="0" dirty="0">
                <a:solidFill>
                  <a:srgbClr val="000000"/>
                </a:solidFill>
                <a:uFillTx/>
                <a:latin typeface="Calibri"/>
              </a:rPr>
              <a:t>de </a:t>
            </a:r>
            <a:r>
              <a:rPr lang="en-US" sz="1100" b="0" i="0" u="none" strike="noStrike" kern="1200" cap="none" spc="0" baseline="0" dirty="0" err="1">
                <a:solidFill>
                  <a:srgbClr val="000000"/>
                </a:solidFill>
                <a:uFillTx/>
                <a:latin typeface="Calibri"/>
              </a:rPr>
              <a:t>Gromada</a:t>
            </a:r>
            <a:r>
              <a:rPr lang="en-US" sz="1100" b="0" i="0" u="none" strike="noStrike" kern="1200" cap="none" spc="0" baseline="0" dirty="0">
                <a:solidFill>
                  <a:srgbClr val="000000"/>
                </a:solidFill>
                <a:uFillTx/>
                <a:latin typeface="Calibri"/>
              </a:rPr>
              <a:t> </a:t>
            </a:r>
            <a:r>
              <a:rPr lang="en-US" sz="1100" b="0" i="0" u="none" strike="noStrike" kern="1200" cap="none" spc="0" baseline="0" dirty="0" err="1" smtClean="0">
                <a:solidFill>
                  <a:srgbClr val="000000"/>
                </a:solidFill>
                <a:uFillTx/>
                <a:latin typeface="Calibri"/>
              </a:rPr>
              <a:t>i</a:t>
            </a:r>
            <a:r>
              <a:rPr lang="en-US" sz="1100" b="0" i="0" u="none" strike="noStrike" kern="1200" cap="none" spc="0" baseline="0" dirty="0" smtClean="0">
                <a:solidFill>
                  <a:srgbClr val="000000"/>
                </a:solidFill>
                <a:uFillTx/>
                <a:latin typeface="Calibri"/>
              </a:rPr>
              <a:t> </a:t>
            </a:r>
            <a:r>
              <a:rPr lang="en-US" sz="1100" b="0" i="0" u="none" strike="noStrike" kern="1200" cap="none" spc="0" baseline="0" dirty="0" err="1">
                <a:solidFill>
                  <a:srgbClr val="000000"/>
                </a:solidFill>
                <a:uFillTx/>
                <a:latin typeface="Calibri"/>
              </a:rPr>
              <a:t>Shewbridge</a:t>
            </a:r>
            <a:r>
              <a:rPr lang="en-US" sz="1100" b="0" i="0" u="none" strike="noStrike" kern="1200" cap="none" spc="0" baseline="0" dirty="0">
                <a:solidFill>
                  <a:srgbClr val="000000"/>
                </a:solidFill>
                <a:uFillTx/>
                <a:latin typeface="Calibri"/>
              </a:rPr>
              <a:t> (2016)</a:t>
            </a:r>
            <a:endParaRPr lang="es-ES" sz="1100" b="0" i="0" u="none" strike="noStrike" kern="1200" cap="none" spc="0" baseline="0" dirty="0">
              <a:solidFill>
                <a:srgbClr val="000000"/>
              </a:solidFill>
              <a:uFillTx/>
              <a:latin typeface="Calibri"/>
            </a:endParaRPr>
          </a:p>
        </p:txBody>
      </p:sp>
      <p:sp>
        <p:nvSpPr>
          <p:cNvPr id="34" name="7 Rectángulo"/>
          <p:cNvSpPr/>
          <p:nvPr/>
        </p:nvSpPr>
        <p:spPr>
          <a:xfrm>
            <a:off x="4906418" y="1559943"/>
            <a:ext cx="4109371" cy="276999"/>
          </a:xfrm>
          <a:prstGeom prst="rect">
            <a:avLst/>
          </a:prstGeom>
          <a:solidFill>
            <a:srgbClr val="FFFFFF"/>
          </a:solidFill>
          <a:ln w="25402">
            <a:solidFill>
              <a:srgbClr val="4F81BD"/>
            </a:solid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ca-ES" sz="1200" b="1" dirty="0">
                <a:solidFill>
                  <a:srgbClr val="000000"/>
                </a:solidFill>
                <a:latin typeface="Calibri"/>
              </a:rPr>
              <a:t>Ú</a:t>
            </a:r>
            <a:r>
              <a:rPr lang="ca-ES" sz="1200" b="1" i="0" u="none" strike="noStrike" kern="1200" cap="none" spc="0" baseline="0" dirty="0" smtClean="0">
                <a:solidFill>
                  <a:srgbClr val="000000"/>
                </a:solidFill>
                <a:uFillTx/>
                <a:latin typeface="Calibri"/>
              </a:rPr>
              <a:t>s efectiu del temps de ensenyament</a:t>
            </a:r>
            <a:r>
              <a:rPr lang="ca-ES" sz="1200" b="1" i="0" u="none" strike="noStrike" kern="1200" cap="none" spc="0" dirty="0" smtClean="0">
                <a:solidFill>
                  <a:srgbClr val="000000"/>
                </a:solidFill>
                <a:uFillTx/>
                <a:latin typeface="Calibri"/>
              </a:rPr>
              <a:t> </a:t>
            </a:r>
            <a:r>
              <a:rPr lang="ca-ES" sz="1200" b="1" i="0" u="none" strike="noStrike" kern="1200" cap="none" spc="0" baseline="0" dirty="0" smtClean="0">
                <a:solidFill>
                  <a:srgbClr val="000000"/>
                </a:solidFill>
                <a:uFillTx/>
                <a:latin typeface="Calibri"/>
              </a:rPr>
              <a:t> assignat</a:t>
            </a:r>
            <a:endParaRPr lang="ca-ES" sz="1200" b="1" i="0" u="none" strike="noStrike" kern="1200" cap="none" spc="0" baseline="0" dirty="0">
              <a:solidFill>
                <a:srgbClr val="000000"/>
              </a:solidFill>
              <a:uFillTx/>
              <a:latin typeface="Calibri"/>
            </a:endParaRPr>
          </a:p>
        </p:txBody>
      </p:sp>
      <p:sp>
        <p:nvSpPr>
          <p:cNvPr id="35" name="Título 1"/>
          <p:cNvSpPr>
            <a:spLocks noGrp="1"/>
          </p:cNvSpPr>
          <p:nvPr>
            <p:ph type="title"/>
          </p:nvPr>
        </p:nvSpPr>
        <p:spPr>
          <a:xfrm>
            <a:off x="-48280" y="-64076"/>
            <a:ext cx="8229600" cy="1143000"/>
          </a:xfrm>
        </p:spPr>
        <p:txBody>
          <a:bodyPr/>
          <a:lstStyle/>
          <a:p>
            <a:pPr algn="l"/>
            <a:r>
              <a:rPr lang="es-ES" sz="4200" dirty="0" smtClean="0">
                <a:solidFill>
                  <a:schemeClr val="accent2">
                    <a:lumMod val="75000"/>
                  </a:schemeClr>
                </a:solidFill>
              </a:rPr>
              <a:t>2. Un </a:t>
            </a:r>
            <a:r>
              <a:rPr lang="es-ES" sz="4200" dirty="0" err="1" smtClean="0">
                <a:solidFill>
                  <a:schemeClr val="accent2">
                    <a:lumMod val="75000"/>
                  </a:schemeClr>
                </a:solidFill>
              </a:rPr>
              <a:t>canvi</a:t>
            </a:r>
            <a:r>
              <a:rPr lang="es-ES" sz="4200" dirty="0" smtClean="0">
                <a:solidFill>
                  <a:schemeClr val="accent2">
                    <a:lumMod val="75000"/>
                  </a:schemeClr>
                </a:solidFill>
              </a:rPr>
              <a:t> de la jornada per a </a:t>
            </a:r>
            <a:r>
              <a:rPr lang="es-ES" sz="4200" dirty="0" err="1" smtClean="0">
                <a:solidFill>
                  <a:schemeClr val="accent2">
                    <a:lumMod val="75000"/>
                  </a:schemeClr>
                </a:solidFill>
              </a:rPr>
              <a:t>què</a:t>
            </a:r>
            <a:r>
              <a:rPr lang="es-ES" sz="4200" dirty="0" smtClean="0">
                <a:solidFill>
                  <a:schemeClr val="accent2">
                    <a:lumMod val="75000"/>
                  </a:schemeClr>
                </a:solidFill>
              </a:rPr>
              <a:t>? </a:t>
            </a:r>
            <a:endParaRPr lang="es-ES" sz="4200" dirty="0">
              <a:solidFill>
                <a:schemeClr val="accent2">
                  <a:lumMod val="75000"/>
                </a:schemeClr>
              </a:solidFill>
            </a:endParaRPr>
          </a:p>
        </p:txBody>
      </p:sp>
      <p:sp>
        <p:nvSpPr>
          <p:cNvPr id="37" name="Marcador de contenido 2"/>
          <p:cNvSpPr>
            <a:spLocks noGrp="1"/>
          </p:cNvSpPr>
          <p:nvPr>
            <p:ph idx="1"/>
          </p:nvPr>
        </p:nvSpPr>
        <p:spPr>
          <a:xfrm>
            <a:off x="110121" y="4541352"/>
            <a:ext cx="3149568" cy="1712732"/>
          </a:xfrm>
        </p:spPr>
        <p:txBody>
          <a:bodyPr/>
          <a:lstStyle/>
          <a:p>
            <a:pPr marL="0" indent="0" algn="just">
              <a:buNone/>
            </a:pPr>
            <a:r>
              <a:rPr lang="es-ES" sz="1600" dirty="0" smtClean="0"/>
              <a:t>(A cada </a:t>
            </a:r>
            <a:r>
              <a:rPr lang="es-ES" sz="1600" dirty="0" err="1" smtClean="0"/>
              <a:t>canvi</a:t>
            </a:r>
            <a:r>
              <a:rPr lang="es-ES" sz="1600" dirty="0" smtClean="0"/>
              <a:t> de </a:t>
            </a:r>
            <a:r>
              <a:rPr lang="es-ES" sz="1600" dirty="0" err="1" smtClean="0"/>
              <a:t>nivell</a:t>
            </a:r>
            <a:r>
              <a:rPr lang="es-ES" sz="1600" dirty="0" smtClean="0"/>
              <a:t> es va </a:t>
            </a:r>
            <a:r>
              <a:rPr lang="es-ES" sz="1600" dirty="0" err="1" smtClean="0"/>
              <a:t>reduint</a:t>
            </a:r>
            <a:r>
              <a:rPr lang="es-ES" sz="1600" dirty="0" smtClean="0"/>
              <a:t> el </a:t>
            </a:r>
            <a:r>
              <a:rPr lang="es-ES" sz="1600" dirty="0" err="1" smtClean="0"/>
              <a:t>temps</a:t>
            </a:r>
            <a:r>
              <a:rPr lang="es-ES" sz="1600" dirty="0" smtClean="0"/>
              <a:t> per les </a:t>
            </a:r>
            <a:r>
              <a:rPr lang="es-ES" sz="1600" dirty="0" err="1" smtClean="0"/>
              <a:t>raons</a:t>
            </a:r>
            <a:r>
              <a:rPr lang="es-ES" sz="1600" dirty="0" smtClean="0"/>
              <a:t> </a:t>
            </a:r>
            <a:r>
              <a:rPr lang="es-ES" sz="1600" dirty="0" err="1" smtClean="0"/>
              <a:t>colorejades</a:t>
            </a:r>
            <a:r>
              <a:rPr lang="es-ES" sz="1600" dirty="0" smtClean="0"/>
              <a:t> en </a:t>
            </a:r>
            <a:r>
              <a:rPr lang="es-ES" sz="1600" dirty="0" err="1" smtClean="0"/>
              <a:t>taronja</a:t>
            </a:r>
            <a:r>
              <a:rPr lang="es-ES" sz="1600" dirty="0" smtClean="0"/>
              <a:t>. </a:t>
            </a:r>
            <a:r>
              <a:rPr lang="es-ES" sz="1600" dirty="0" err="1" smtClean="0"/>
              <a:t>Segons</a:t>
            </a:r>
            <a:r>
              <a:rPr lang="es-ES" sz="1600" dirty="0" smtClean="0"/>
              <a:t> </a:t>
            </a:r>
            <a:r>
              <a:rPr lang="es-ES" sz="1600" dirty="0" err="1" smtClean="0"/>
              <a:t>estimacions</a:t>
            </a:r>
            <a:r>
              <a:rPr lang="es-ES" sz="1600" dirty="0" smtClean="0"/>
              <a:t> el </a:t>
            </a:r>
            <a:r>
              <a:rPr lang="es-ES" sz="1600" dirty="0" err="1" smtClean="0"/>
              <a:t>temps</a:t>
            </a:r>
            <a:r>
              <a:rPr lang="es-ES" sz="1600" dirty="0" smtClean="0"/>
              <a:t> real </a:t>
            </a:r>
            <a:r>
              <a:rPr lang="es-ES" sz="1600" dirty="0" err="1" smtClean="0"/>
              <a:t>d’aprenentatge</a:t>
            </a:r>
            <a:r>
              <a:rPr lang="es-ES" sz="1600" dirty="0" smtClean="0"/>
              <a:t> </a:t>
            </a:r>
            <a:r>
              <a:rPr lang="es-ES" sz="1600" dirty="0" err="1" smtClean="0"/>
              <a:t>pot</a:t>
            </a:r>
            <a:r>
              <a:rPr lang="es-ES" sz="1600" dirty="0" smtClean="0"/>
              <a:t> representar </a:t>
            </a:r>
            <a:r>
              <a:rPr lang="es-ES" sz="1600" dirty="0" err="1" smtClean="0"/>
              <a:t>menys</a:t>
            </a:r>
            <a:r>
              <a:rPr lang="es-ES" sz="1600" dirty="0" smtClean="0"/>
              <a:t> de la </a:t>
            </a:r>
            <a:r>
              <a:rPr lang="es-ES" sz="1600" dirty="0" err="1" smtClean="0"/>
              <a:t>meitat</a:t>
            </a:r>
            <a:r>
              <a:rPr lang="es-ES" sz="1600" dirty="0" smtClean="0"/>
              <a:t> del </a:t>
            </a:r>
            <a:r>
              <a:rPr lang="es-ES" sz="1600" dirty="0" err="1" smtClean="0"/>
              <a:t>temps</a:t>
            </a:r>
            <a:r>
              <a:rPr lang="es-ES" sz="1600" dirty="0" smtClean="0"/>
              <a:t> </a:t>
            </a:r>
            <a:r>
              <a:rPr lang="es-ES" sz="1600" dirty="0" err="1" smtClean="0"/>
              <a:t>d’instrucció</a:t>
            </a:r>
            <a:r>
              <a:rPr lang="es-ES" sz="1600" dirty="0" smtClean="0"/>
              <a:t> real) </a:t>
            </a: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1654</TotalTime>
  <Words>2269</Words>
  <Application>Microsoft Office PowerPoint</Application>
  <PresentationFormat>Presentación en pantalla (4:3)</PresentationFormat>
  <Paragraphs>274</Paragraphs>
  <Slides>23</Slides>
  <Notes>0</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Tema de Office</vt:lpstr>
      <vt:lpstr>QUINA ESCOLA VOLEM?  PENSANT ELS TEMPS ESCOLARS</vt:lpstr>
      <vt:lpstr>1. Quina escola tenim? </vt:lpstr>
      <vt:lpstr>Diapositiva 3</vt:lpstr>
      <vt:lpstr>Diapositiva 4</vt:lpstr>
      <vt:lpstr>Diapositiva 5</vt:lpstr>
      <vt:lpstr>Diapositiva 6</vt:lpstr>
      <vt:lpstr>Diapositiva 7</vt:lpstr>
      <vt:lpstr>2. Un canvi de la jornada per a què? </vt:lpstr>
      <vt:lpstr>2. Un canvi de la jornada per a què? </vt:lpstr>
      <vt:lpstr>2. Un canvi de la jornada per a què? </vt:lpstr>
      <vt:lpstr>2. Un canvi de la jornada per a què? </vt:lpstr>
      <vt:lpstr>Diapositiva 12</vt:lpstr>
      <vt:lpstr>3. Volem una escola per a tothom?</vt:lpstr>
      <vt:lpstr>4. Volem una escola exitosa? </vt:lpstr>
      <vt:lpstr>4. Volem una escola exitosa? </vt:lpstr>
      <vt:lpstr>4. Volem una escola exitosa? </vt:lpstr>
      <vt:lpstr>4. Volem una escola exitosa? </vt:lpstr>
      <vt:lpstr>Diapositiva 18</vt:lpstr>
      <vt:lpstr>4. Volem una escola exitosa? Recomanacions finals </vt:lpstr>
      <vt:lpstr>Diapositiva 20</vt:lpstr>
      <vt:lpstr>Diapositiva 21</vt:lpstr>
      <vt:lpstr>Diapositiva 22</vt:lpstr>
      <vt:lpstr>QUINA ESCOLA VOLEM?  PENSANT ELS TEMPS ESCOLARS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Daniel Gabaldón Estevan</dc:creator>
  <cp:lastModifiedBy>Conf. Gonzalo Anaya</cp:lastModifiedBy>
  <cp:revision>85</cp:revision>
  <dcterms:created xsi:type="dcterms:W3CDTF">2016-10-21T21:09:57Z</dcterms:created>
  <dcterms:modified xsi:type="dcterms:W3CDTF">2018-01-31T16:22:31Z</dcterms:modified>
</cp:coreProperties>
</file>